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9" r:id="rId3"/>
    <p:sldId id="328" r:id="rId4"/>
    <p:sldId id="373" r:id="rId5"/>
    <p:sldId id="400" r:id="rId6"/>
    <p:sldId id="401" r:id="rId7"/>
    <p:sldId id="431" r:id="rId8"/>
    <p:sldId id="403" r:id="rId9"/>
    <p:sldId id="432" r:id="rId10"/>
    <p:sldId id="405" r:id="rId11"/>
    <p:sldId id="404" r:id="rId12"/>
    <p:sldId id="402" r:id="rId13"/>
    <p:sldId id="406" r:id="rId14"/>
    <p:sldId id="407" r:id="rId15"/>
    <p:sldId id="408" r:id="rId16"/>
    <p:sldId id="409" r:id="rId17"/>
    <p:sldId id="410" r:id="rId18"/>
    <p:sldId id="411" r:id="rId19"/>
    <p:sldId id="417" r:id="rId20"/>
    <p:sldId id="412" r:id="rId21"/>
    <p:sldId id="413" r:id="rId22"/>
    <p:sldId id="414" r:id="rId23"/>
    <p:sldId id="419" r:id="rId24"/>
    <p:sldId id="420" r:id="rId25"/>
    <p:sldId id="433" r:id="rId26"/>
    <p:sldId id="434" r:id="rId27"/>
    <p:sldId id="418" r:id="rId28"/>
    <p:sldId id="430" r:id="rId29"/>
    <p:sldId id="421" r:id="rId30"/>
    <p:sldId id="423" r:id="rId31"/>
    <p:sldId id="436" r:id="rId32"/>
    <p:sldId id="438" r:id="rId33"/>
    <p:sldId id="422" r:id="rId34"/>
    <p:sldId id="424" r:id="rId35"/>
    <p:sldId id="437" r:id="rId36"/>
    <p:sldId id="439" r:id="rId37"/>
    <p:sldId id="440" r:id="rId38"/>
    <p:sldId id="435" r:id="rId39"/>
    <p:sldId id="425" r:id="rId40"/>
    <p:sldId id="415" r:id="rId41"/>
    <p:sldId id="429" r:id="rId42"/>
    <p:sldId id="416" r:id="rId43"/>
    <p:sldId id="426" r:id="rId44"/>
    <p:sldId id="428" r:id="rId45"/>
    <p:sldId id="427" r:id="rId46"/>
    <p:sldId id="379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 Pourmajidi" initials="WP" lastIdx="1" clrIdx="0">
    <p:extLst>
      <p:ext uri="{19B8F6BF-5375-455C-9EA6-DF929625EA0E}">
        <p15:presenceInfo xmlns:p15="http://schemas.microsoft.com/office/powerpoint/2012/main" userId="4a3ee94cdf21e8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19A146-9D0B-434A-B843-7705B224E9B1}">
  <a:tblStyle styleId="{4819A146-9D0B-434A-B843-7705B224E9B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3" autoAdjust="0"/>
    <p:restoredTop sz="93020" autoAdjust="0"/>
  </p:normalViewPr>
  <p:slideViewPr>
    <p:cSldViewPr snapToGrid="0">
      <p:cViewPr varScale="1">
        <p:scale>
          <a:sx n="68" d="100"/>
          <a:sy n="68" d="100"/>
        </p:scale>
        <p:origin x="1200" y="80"/>
      </p:cViewPr>
      <p:guideLst/>
    </p:cSldViewPr>
  </p:slideViewPr>
  <p:outlineViewPr>
    <p:cViewPr>
      <p:scale>
        <a:sx n="33" d="100"/>
        <a:sy n="33" d="100"/>
      </p:scale>
      <p:origin x="0" y="-632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ACEA6-188A-4941-BA89-A6331CB7065D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B4114-9801-430A-8866-3EA5E5C17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04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7029440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0773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450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514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597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305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820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948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433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983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241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453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Shape 1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871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4712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2291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768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746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8879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780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6502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254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0293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293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512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741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7061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024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4978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711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01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537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4692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1709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5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0782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837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526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880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7587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2174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34665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80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642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88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8487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676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265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 rot="10800000" flipH="1">
            <a:off x="3692751" y="38248"/>
            <a:ext cx="1758132" cy="1523096"/>
            <a:chOff x="4088875" y="1431100"/>
            <a:chExt cx="3293000" cy="285277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58" name="Shape 58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9" name="Shape 59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0" name="Shape 60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1" name="Shape 61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2" name="Shape 62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66" name="Shape 66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80" name="Shape 80"/>
          <p:cNvGrpSpPr/>
          <p:nvPr/>
        </p:nvGrpSpPr>
        <p:grpSpPr>
          <a:xfrm rot="10800000" flipH="1">
            <a:off x="3920311" y="3981675"/>
            <a:ext cx="1303376" cy="1127987"/>
            <a:chOff x="238125" y="1431100"/>
            <a:chExt cx="3296350" cy="285277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63" name="Shape 163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4" name="Shape 164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5" name="Shape 165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7" name="Shape 167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68" name="Shape 168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0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grpSp>
        <p:nvGrpSpPr>
          <p:cNvPr id="179" name="Shape 179"/>
          <p:cNvGrpSpPr/>
          <p:nvPr/>
        </p:nvGrpSpPr>
        <p:grpSpPr>
          <a:xfrm rot="10800000" flipH="1">
            <a:off x="421028" y="1677113"/>
            <a:ext cx="2064710" cy="1788689"/>
            <a:chOff x="4088875" y="1431100"/>
            <a:chExt cx="3293000" cy="2852775"/>
          </a:xfrm>
        </p:grpSpPr>
        <p:sp>
          <p:nvSpPr>
            <p:cNvPr id="180" name="Shape 18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1" name="Shape 18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2" name="Shape 18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3" name="Shape 18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4" name="Shape 18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5" name="Shape 18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6" name="Shape 18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7" name="Shape 18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8" name="Shape 18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9" name="Shape 18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0" name="Shape 19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1" name="Shape 19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2" name="Shape 19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3" name="Shape 19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6" name="Shape 19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7" name="Shape 19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0" name="Shape 20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1" name="Shape 20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2" name="Shape 20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3" name="Shape 20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4" name="Shape 20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5" name="Shape 20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6" name="Shape 20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7" name="Shape 20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8" name="Shape 20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09" name="Shape 20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3" name="Shape 21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4" name="Shape 21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5" name="Shape 21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6" name="Shape 21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7" name="Shape 21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8" name="Shape 21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19" name="Shape 21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0" name="Shape 22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1" name="Shape 22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2" name="Shape 22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27" name="Shape 227"/>
          <p:cNvSpPr/>
          <p:nvPr/>
        </p:nvSpPr>
        <p:spPr>
          <a:xfrm rot="10800000" flipH="1">
            <a:off x="66674" y="31354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8" name="Shape 228"/>
          <p:cNvSpPr/>
          <p:nvPr/>
        </p:nvSpPr>
        <p:spPr>
          <a:xfrm rot="10800000" flipH="1">
            <a:off x="828674" y="35165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29" name="Shape 229"/>
          <p:cNvSpPr/>
          <p:nvPr/>
        </p:nvSpPr>
        <p:spPr>
          <a:xfrm rot="10800000" flipH="1">
            <a:off x="761999" y="877950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30" name="Shape 230"/>
          <p:cNvSpPr/>
          <p:nvPr/>
        </p:nvSpPr>
        <p:spPr>
          <a:xfrm rot="10800000" flipH="1">
            <a:off x="793851" y="4692801"/>
            <a:ext cx="517499" cy="4478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31" name="Shape 231"/>
          <p:cNvGrpSpPr/>
          <p:nvPr/>
        </p:nvGrpSpPr>
        <p:grpSpPr>
          <a:xfrm>
            <a:off x="996358" y="1070667"/>
            <a:ext cx="351203" cy="324660"/>
            <a:chOff x="5975075" y="2327500"/>
            <a:chExt cx="420100" cy="388350"/>
          </a:xfrm>
        </p:grpSpPr>
        <p:sp>
          <p:nvSpPr>
            <p:cNvPr id="232" name="Shape 23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3" name="Shape 23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234" name="Shape 234"/>
          <p:cNvSpPr/>
          <p:nvPr/>
        </p:nvSpPr>
        <p:spPr>
          <a:xfrm>
            <a:off x="393600" y="334662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35" name="Shape 235"/>
          <p:cNvGrpSpPr/>
          <p:nvPr/>
        </p:nvGrpSpPr>
        <p:grpSpPr>
          <a:xfrm>
            <a:off x="305253" y="553855"/>
            <a:ext cx="247468" cy="392302"/>
            <a:chOff x="6718575" y="2318625"/>
            <a:chExt cx="256950" cy="407375"/>
          </a:xfrm>
        </p:grpSpPr>
        <p:sp>
          <p:nvSpPr>
            <p:cNvPr id="236" name="Shape 2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7" name="Shape 2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8" name="Shape 2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9" name="Shape 23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0" name="Shape 2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3" name="Shape 24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244" name="Shape 244"/>
          <p:cNvGrpSpPr/>
          <p:nvPr/>
        </p:nvGrpSpPr>
        <p:grpSpPr>
          <a:xfrm>
            <a:off x="1419984" y="3634331"/>
            <a:ext cx="342881" cy="350068"/>
            <a:chOff x="3951850" y="2985350"/>
            <a:chExt cx="407950" cy="416500"/>
          </a:xfrm>
        </p:grpSpPr>
        <p:sp>
          <p:nvSpPr>
            <p:cNvPr id="245" name="Shape 24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6" name="Shape 24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7" name="Shape 2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8" name="Shape 24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249" name="Shape 249"/>
          <p:cNvGrpSpPr/>
          <p:nvPr/>
        </p:nvGrpSpPr>
        <p:grpSpPr>
          <a:xfrm rot="10800000" flipH="1">
            <a:off x="-88363" y="302261"/>
            <a:ext cx="1034724" cy="895486"/>
            <a:chOff x="238125" y="1431100"/>
            <a:chExt cx="3296350" cy="2852775"/>
          </a:xfrm>
        </p:grpSpPr>
        <p:sp>
          <p:nvSpPr>
            <p:cNvPr id="250" name="Shape 250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1" name="Shape 251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2" name="Shape 252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3" name="Shape 253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4" name="Shape 254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5" name="Shape 255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6" name="Shape 256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7" name="Shape 257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8" name="Shape 258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0" name="Shape 260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1" name="Shape 261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2" name="Shape 262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3" name="Shape 263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4" name="Shape 264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5" name="Shape 265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6" name="Shape 266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7" name="Shape 267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8" name="Shape 268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9" name="Shape 269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8" name="Shape 278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9" name="Shape 279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1" name="Shape 281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2" name="Shape 282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3" name="Shape 283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4" name="Shape 284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5" name="Shape 285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6" name="Shape 286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7" name="Shape 287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8" name="Shape 288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9" name="Shape 289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0" name="Shape 290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1" name="Shape 291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2" name="Shape 292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1" name="Shape 301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2" name="Shape 302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3" name="Shape 303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4" name="Shape 304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5" name="Shape 305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6" name="Shape 306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7" name="Shape 307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8" name="Shape 308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09" name="Shape 309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0" name="Shape 310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1" name="Shape 311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2" name="Shape 312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3" name="Shape 313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4" name="Shape 314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3" name="Shape 323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4" name="Shape 324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5" name="Shape 325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6" name="Shape 326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7" name="Shape 327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8" name="Shape 328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0" name="Shape 330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1" name="Shape 331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32" name="Shape 332"/>
          <p:cNvSpPr/>
          <p:nvPr/>
        </p:nvSpPr>
        <p:spPr>
          <a:xfrm rot="10800000" flipH="1">
            <a:off x="733424" y="393602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3" name="Shape 333"/>
          <p:cNvSpPr/>
          <p:nvPr/>
        </p:nvSpPr>
        <p:spPr>
          <a:xfrm rot="10800000" flipH="1">
            <a:off x="738524" y="10084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4" name="Shape 334"/>
          <p:cNvSpPr/>
          <p:nvPr/>
        </p:nvSpPr>
        <p:spPr>
          <a:xfrm rot="10800000" flipH="1">
            <a:off x="-291324" y="4148475"/>
            <a:ext cx="1182300" cy="1023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5" name="Shape 335"/>
          <p:cNvSpPr/>
          <p:nvPr/>
        </p:nvSpPr>
        <p:spPr>
          <a:xfrm rot="10800000" flipH="1">
            <a:off x="420724" y="-65225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6" name="Shape 336"/>
          <p:cNvSpPr/>
          <p:nvPr/>
        </p:nvSpPr>
        <p:spPr>
          <a:xfrm>
            <a:off x="1019338" y="4167057"/>
            <a:ext cx="248072" cy="248057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337" name="Shape 337"/>
          <p:cNvGrpSpPr/>
          <p:nvPr/>
        </p:nvGrpSpPr>
        <p:grpSpPr>
          <a:xfrm>
            <a:off x="-50284" y="1452794"/>
            <a:ext cx="624843" cy="599376"/>
            <a:chOff x="5241175" y="4959100"/>
            <a:chExt cx="539775" cy="517775"/>
          </a:xfrm>
        </p:grpSpPr>
        <p:sp>
          <p:nvSpPr>
            <p:cNvPr id="338" name="Shape 3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9" name="Shape 3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44" name="Shape 344"/>
          <p:cNvSpPr/>
          <p:nvPr/>
        </p:nvSpPr>
        <p:spPr>
          <a:xfrm>
            <a:off x="47198" y="4430470"/>
            <a:ext cx="505231" cy="459561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6" name="Shape 856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body" idx="3"/>
          </p:nvPr>
        </p:nvSpPr>
        <p:spPr>
          <a:xfrm>
            <a:off x="6309244" y="2380900"/>
            <a:ext cx="2176800" cy="254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858" name="Shape 858"/>
          <p:cNvGrpSpPr/>
          <p:nvPr/>
        </p:nvGrpSpPr>
        <p:grpSpPr>
          <a:xfrm rot="10800000" flipH="1">
            <a:off x="411206" y="245768"/>
            <a:ext cx="1322798" cy="1145959"/>
            <a:chOff x="4088875" y="1431100"/>
            <a:chExt cx="3293000" cy="2852775"/>
          </a:xfrm>
        </p:grpSpPr>
        <p:sp>
          <p:nvSpPr>
            <p:cNvPr id="859" name="Shape 859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0" name="Shape 860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1" name="Shape 861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2" name="Shape 862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3" name="Shape 863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4" name="Shape 864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5" name="Shape 865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6" name="Shape 866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7" name="Shape 867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1" name="Shape 871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3" name="Shape 873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4" name="Shape 874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5" name="Shape 875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6" name="Shape 876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7" name="Shape 877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8" name="Shape 878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79" name="Shape 879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0" name="Shape 880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1" name="Shape 881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2" name="Shape 882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4" name="Shape 884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6" name="Shape 886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7" name="Shape 887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8" name="Shape 888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89" name="Shape 889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1" name="Shape 891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2" name="Shape 892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3" name="Shape 893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4" name="Shape 894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5" name="Shape 895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6" name="Shape 896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7" name="Shape 897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8" name="Shape 898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0" name="Shape 900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1" name="Shape 901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2" name="Shape 902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3" name="Shape 903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4" name="Shape 904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05" name="Shape 905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906" name="Shape 906"/>
          <p:cNvSpPr/>
          <p:nvPr/>
        </p:nvSpPr>
        <p:spPr>
          <a:xfrm rot="10800000" flipH="1">
            <a:off x="-123825" y="1058975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7" name="Shape 907"/>
          <p:cNvSpPr/>
          <p:nvPr/>
        </p:nvSpPr>
        <p:spPr>
          <a:xfrm rot="10800000" flipH="1">
            <a:off x="638174" y="1440099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8" name="Shape 908"/>
          <p:cNvSpPr/>
          <p:nvPr/>
        </p:nvSpPr>
        <p:spPr>
          <a:xfrm rot="10800000" flipH="1">
            <a:off x="1495424" y="-131649"/>
            <a:ext cx="819899" cy="710099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09" name="Shape 909"/>
          <p:cNvSpPr/>
          <p:nvPr/>
        </p:nvSpPr>
        <p:spPr>
          <a:xfrm rot="10800000" flipH="1">
            <a:off x="327799" y="88924"/>
            <a:ext cx="358799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10" name="Shape 910"/>
          <p:cNvGrpSpPr/>
          <p:nvPr/>
        </p:nvGrpSpPr>
        <p:grpSpPr>
          <a:xfrm>
            <a:off x="1729783" y="61067"/>
            <a:ext cx="351203" cy="324660"/>
            <a:chOff x="5975075" y="2327500"/>
            <a:chExt cx="420100" cy="388350"/>
          </a:xfrm>
        </p:grpSpPr>
        <p:sp>
          <p:nvSpPr>
            <p:cNvPr id="911" name="Shape 91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2" name="Shape 91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913" name="Shape 913"/>
          <p:cNvSpPr/>
          <p:nvPr/>
        </p:nvSpPr>
        <p:spPr>
          <a:xfrm>
            <a:off x="203100" y="1270176"/>
            <a:ext cx="166061" cy="287704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914" name="Shape 914"/>
          <p:cNvGrpSpPr/>
          <p:nvPr/>
        </p:nvGrpSpPr>
        <p:grpSpPr>
          <a:xfrm>
            <a:off x="904276" y="515192"/>
            <a:ext cx="382958" cy="607110"/>
            <a:chOff x="6718575" y="2318625"/>
            <a:chExt cx="256950" cy="407375"/>
          </a:xfrm>
        </p:grpSpPr>
        <p:sp>
          <p:nvSpPr>
            <p:cNvPr id="915" name="Shape 91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6" name="Shape 91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7" name="Shape 9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8" name="Shape 91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19" name="Shape 91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0" name="Shape 9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1" name="Shape 92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2" name="Shape 92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335759" y="1840530"/>
            <a:ext cx="342881" cy="350068"/>
            <a:chOff x="3951850" y="2985350"/>
            <a:chExt cx="407950" cy="416500"/>
          </a:xfrm>
        </p:grpSpPr>
        <p:sp>
          <p:nvSpPr>
            <p:cNvPr id="924" name="Shape 92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5" name="Shape 92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6" name="Shape 92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927" name="Shape 92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Shape 1265"/>
          <p:cNvGrpSpPr/>
          <p:nvPr/>
        </p:nvGrpSpPr>
        <p:grpSpPr>
          <a:xfrm rot="10800000" flipH="1">
            <a:off x="316371" y="178887"/>
            <a:ext cx="1088336" cy="942842"/>
            <a:chOff x="4088875" y="1431100"/>
            <a:chExt cx="3293000" cy="2852775"/>
          </a:xfrm>
        </p:grpSpPr>
        <p:sp>
          <p:nvSpPr>
            <p:cNvPr id="1266" name="Shape 1266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313" name="Shape 1313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4" name="Shape 1314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5" name="Shape 1315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16" name="Shape 1316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317" name="Shape 1317"/>
          <p:cNvGrpSpPr/>
          <p:nvPr/>
        </p:nvGrpSpPr>
        <p:grpSpPr>
          <a:xfrm rot="10800000" flipH="1">
            <a:off x="8218342" y="4123089"/>
            <a:ext cx="685311" cy="593091"/>
            <a:chOff x="238125" y="1431100"/>
            <a:chExt cx="3296350" cy="2852775"/>
          </a:xfrm>
        </p:grpSpPr>
        <p:sp>
          <p:nvSpPr>
            <p:cNvPr id="1318" name="Shape 1318"/>
            <p:cNvSpPr/>
            <p:nvPr/>
          </p:nvSpPr>
          <p:spPr>
            <a:xfrm>
              <a:off x="98072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3" y="0"/>
                  </a:moveTo>
                  <a:lnTo>
                    <a:pt x="0" y="269"/>
                  </a:lnTo>
                  <a:lnTo>
                    <a:pt x="3226" y="5914"/>
                  </a:lnTo>
                  <a:lnTo>
                    <a:pt x="6317" y="591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49675" y="3907525"/>
              <a:ext cx="386425" cy="376350"/>
            </a:xfrm>
            <a:custGeom>
              <a:avLst/>
              <a:gdLst/>
              <a:ahLst/>
              <a:cxnLst/>
              <a:rect l="0" t="0" r="0" b="0"/>
              <a:pathLst>
                <a:path w="15457" h="15054" extrusionOk="0">
                  <a:moveTo>
                    <a:pt x="403" y="0"/>
                  </a:moveTo>
                  <a:lnTo>
                    <a:pt x="0" y="269"/>
                  </a:lnTo>
                  <a:lnTo>
                    <a:pt x="5242" y="9543"/>
                  </a:lnTo>
                  <a:lnTo>
                    <a:pt x="10887" y="15054"/>
                  </a:lnTo>
                  <a:lnTo>
                    <a:pt x="15457" y="1505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715250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162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584200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2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49800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318750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3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39517" y="38978"/>
                  </a:lnTo>
                  <a:lnTo>
                    <a:pt x="37097" y="38978"/>
                  </a:lnTo>
                  <a:lnTo>
                    <a:pt x="33737" y="33333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128650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8125" y="28222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806" y="0"/>
                  </a:moveTo>
                  <a:lnTo>
                    <a:pt x="0" y="1479"/>
                  </a:lnTo>
                  <a:lnTo>
                    <a:pt x="3226" y="6989"/>
                  </a:lnTo>
                  <a:lnTo>
                    <a:pt x="36559" y="40322"/>
                  </a:lnTo>
                  <a:lnTo>
                    <a:pt x="36962" y="40053"/>
                  </a:lnTo>
                  <a:lnTo>
                    <a:pt x="31720" y="3077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13839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51550" y="2761700"/>
              <a:ext cx="779600" cy="840075"/>
            </a:xfrm>
            <a:custGeom>
              <a:avLst/>
              <a:gdLst/>
              <a:ahLst/>
              <a:cxnLst/>
              <a:rect l="0" t="0" r="0" b="0"/>
              <a:pathLst>
                <a:path w="31184" h="33603" extrusionOk="0">
                  <a:moveTo>
                    <a:pt x="1748" y="1"/>
                  </a:moveTo>
                  <a:lnTo>
                    <a:pt x="1" y="2823"/>
                  </a:lnTo>
                  <a:lnTo>
                    <a:pt x="30780" y="33603"/>
                  </a:lnTo>
                  <a:lnTo>
                    <a:pt x="31183" y="33199"/>
                  </a:lnTo>
                  <a:lnTo>
                    <a:pt x="25807" y="2406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88525" y="2697875"/>
              <a:ext cx="608200" cy="675400"/>
            </a:xfrm>
            <a:custGeom>
              <a:avLst/>
              <a:gdLst/>
              <a:ahLst/>
              <a:cxnLst/>
              <a:rect l="0" t="0" r="0" b="0"/>
              <a:pathLst>
                <a:path w="24328" h="27016" extrusionOk="0">
                  <a:moveTo>
                    <a:pt x="1613" y="0"/>
                  </a:moveTo>
                  <a:lnTo>
                    <a:pt x="0" y="2957"/>
                  </a:lnTo>
                  <a:lnTo>
                    <a:pt x="23925" y="27016"/>
                  </a:lnTo>
                  <a:lnTo>
                    <a:pt x="24328" y="26613"/>
                  </a:lnTo>
                  <a:lnTo>
                    <a:pt x="19086" y="1747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14813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157882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322125" y="2637375"/>
              <a:ext cx="443550" cy="504050"/>
            </a:xfrm>
            <a:custGeom>
              <a:avLst/>
              <a:gdLst/>
              <a:ahLst/>
              <a:cxnLst/>
              <a:rect l="0" t="0" r="0" b="0"/>
              <a:pathLst>
                <a:path w="17742" h="20162" extrusionOk="0">
                  <a:moveTo>
                    <a:pt x="1747" y="1"/>
                  </a:moveTo>
                  <a:lnTo>
                    <a:pt x="0" y="2958"/>
                  </a:lnTo>
                  <a:lnTo>
                    <a:pt x="17339" y="20162"/>
                  </a:lnTo>
                  <a:lnTo>
                    <a:pt x="17742" y="19893"/>
                  </a:lnTo>
                  <a:lnTo>
                    <a:pt x="12366" y="10619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359075" y="2576900"/>
              <a:ext cx="275575" cy="336050"/>
            </a:xfrm>
            <a:custGeom>
              <a:avLst/>
              <a:gdLst/>
              <a:ahLst/>
              <a:cxnLst/>
              <a:rect l="0" t="0" r="0" b="0"/>
              <a:pathLst>
                <a:path w="11023" h="13442" extrusionOk="0">
                  <a:moveTo>
                    <a:pt x="1614" y="1"/>
                  </a:moveTo>
                  <a:lnTo>
                    <a:pt x="1" y="2823"/>
                  </a:lnTo>
                  <a:lnTo>
                    <a:pt x="10484" y="13441"/>
                  </a:lnTo>
                  <a:lnTo>
                    <a:pt x="10888" y="13172"/>
                  </a:lnTo>
                  <a:lnTo>
                    <a:pt x="9812" y="1129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167627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392675" y="2513050"/>
              <a:ext cx="275575" cy="309175"/>
            </a:xfrm>
            <a:custGeom>
              <a:avLst/>
              <a:gdLst/>
              <a:ahLst/>
              <a:cxnLst/>
              <a:rect l="0" t="0" r="0" b="0"/>
              <a:pathLst>
                <a:path w="11023" h="12367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1773725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634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429650" y="24525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1871150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40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1965250" y="396465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473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466600" y="23921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06270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500200" y="23282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1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537175" y="22677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160150" y="396465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570775" y="22072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257575" y="396465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55025" y="3964650"/>
              <a:ext cx="383100" cy="319225"/>
            </a:xfrm>
            <a:custGeom>
              <a:avLst/>
              <a:gdLst/>
              <a:ahLst/>
              <a:cxnLst/>
              <a:rect l="0" t="0" r="0" b="0"/>
              <a:pathLst>
                <a:path w="1532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4248" y="12769"/>
                  </a:lnTo>
                  <a:lnTo>
                    <a:pt x="15323" y="10753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607725" y="214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823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452475" y="3941125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3495" y="1"/>
                  </a:moveTo>
                  <a:lnTo>
                    <a:pt x="2957" y="941"/>
                  </a:lnTo>
                  <a:lnTo>
                    <a:pt x="0" y="941"/>
                  </a:lnTo>
                  <a:lnTo>
                    <a:pt x="11156" y="12232"/>
                  </a:lnTo>
                  <a:lnTo>
                    <a:pt x="12904" y="9275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641325" y="208295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678300" y="20224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7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533125" y="3877275"/>
              <a:ext cx="275550" cy="309175"/>
            </a:xfrm>
            <a:custGeom>
              <a:avLst/>
              <a:gdLst/>
              <a:ahLst/>
              <a:cxnLst/>
              <a:rect l="0" t="0" r="0" b="0"/>
              <a:pathLst>
                <a:path w="11022" h="12367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366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570075" y="38168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711900" y="19620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0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603675" y="37563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748850" y="18981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748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640650" y="36924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785825" y="18376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677600" y="36320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819425" y="177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711200" y="35715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856375" y="1713350"/>
              <a:ext cx="275575" cy="309150"/>
            </a:xfrm>
            <a:custGeom>
              <a:avLst/>
              <a:gdLst/>
              <a:ahLst/>
              <a:cxnLst/>
              <a:rect l="0" t="0" r="0" b="0"/>
              <a:pathLst>
                <a:path w="11023" h="12366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890000" y="165285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1" y="9275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748175" y="35110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0" y="2823"/>
                  </a:lnTo>
                  <a:lnTo>
                    <a:pt x="9274" y="12232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781775" y="34471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0" y="2958"/>
                  </a:lnTo>
                  <a:lnTo>
                    <a:pt x="9409" y="12232"/>
                  </a:lnTo>
                  <a:lnTo>
                    <a:pt x="11022" y="9409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926950" y="15923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613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960550" y="1531900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0"/>
                  </a:moveTo>
                  <a:lnTo>
                    <a:pt x="1" y="2823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818725" y="33867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1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997525" y="1468050"/>
              <a:ext cx="322600" cy="305800"/>
            </a:xfrm>
            <a:custGeom>
              <a:avLst/>
              <a:gdLst/>
              <a:ahLst/>
              <a:cxnLst/>
              <a:rect l="0" t="0" r="0" b="0"/>
              <a:pathLst>
                <a:path w="12904" h="12232" extrusionOk="0">
                  <a:moveTo>
                    <a:pt x="1747" y="0"/>
                  </a:moveTo>
                  <a:lnTo>
                    <a:pt x="0" y="2957"/>
                  </a:lnTo>
                  <a:lnTo>
                    <a:pt x="9274" y="12231"/>
                  </a:lnTo>
                  <a:lnTo>
                    <a:pt x="9946" y="11291"/>
                  </a:lnTo>
                  <a:lnTo>
                    <a:pt x="12903" y="1129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852325" y="3326225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0"/>
                  </a:moveTo>
                  <a:lnTo>
                    <a:pt x="1" y="2957"/>
                  </a:lnTo>
                  <a:lnTo>
                    <a:pt x="9409" y="12231"/>
                  </a:lnTo>
                  <a:lnTo>
                    <a:pt x="11022" y="927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034475" y="1431100"/>
              <a:ext cx="383075" cy="319225"/>
            </a:xfrm>
            <a:custGeom>
              <a:avLst/>
              <a:gdLst/>
              <a:ahLst/>
              <a:cxnLst/>
              <a:rect l="0" t="0" r="0" b="0"/>
              <a:pathLst>
                <a:path w="15323" h="12769" extrusionOk="0">
                  <a:moveTo>
                    <a:pt x="1076" y="0"/>
                  </a:moveTo>
                  <a:lnTo>
                    <a:pt x="1" y="2016"/>
                  </a:lnTo>
                  <a:lnTo>
                    <a:pt x="10619" y="12769"/>
                  </a:lnTo>
                  <a:lnTo>
                    <a:pt x="15323" y="12769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889300" y="32623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748" y="0"/>
                  </a:moveTo>
                  <a:lnTo>
                    <a:pt x="0" y="2957"/>
                  </a:lnTo>
                  <a:lnTo>
                    <a:pt x="9274" y="12366"/>
                  </a:lnTo>
                  <a:lnTo>
                    <a:pt x="11022" y="9409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10781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926250" y="3201900"/>
              <a:ext cx="272200" cy="305800"/>
            </a:xfrm>
            <a:custGeom>
              <a:avLst/>
              <a:gdLst/>
              <a:ahLst/>
              <a:cxnLst/>
              <a:rect l="0" t="0" r="0" b="0"/>
              <a:pathLst>
                <a:path w="10888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0888" y="92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117560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959850" y="31414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275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996825" y="3077575"/>
              <a:ext cx="275550" cy="309150"/>
            </a:xfrm>
            <a:custGeom>
              <a:avLst/>
              <a:gdLst/>
              <a:ahLst/>
              <a:cxnLst/>
              <a:rect l="0" t="0" r="0" b="0"/>
              <a:pathLst>
                <a:path w="11022" h="12366" extrusionOk="0">
                  <a:moveTo>
                    <a:pt x="1613" y="0"/>
                  </a:moveTo>
                  <a:lnTo>
                    <a:pt x="0" y="2957"/>
                  </a:lnTo>
                  <a:lnTo>
                    <a:pt x="9275" y="12366"/>
                  </a:lnTo>
                  <a:lnTo>
                    <a:pt x="11022" y="94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12730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137050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3030425" y="301707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8" y="1"/>
                  </a:moveTo>
                  <a:lnTo>
                    <a:pt x="1" y="2958"/>
                  </a:lnTo>
                  <a:lnTo>
                    <a:pt x="9409" y="12232"/>
                  </a:lnTo>
                  <a:lnTo>
                    <a:pt x="11022" y="927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1467950" y="1431100"/>
              <a:ext cx="433475" cy="319225"/>
            </a:xfrm>
            <a:custGeom>
              <a:avLst/>
              <a:gdLst/>
              <a:ahLst/>
              <a:cxnLst/>
              <a:rect l="0" t="0" r="0" b="0"/>
              <a:pathLst>
                <a:path w="17339" h="12769" extrusionOk="0">
                  <a:moveTo>
                    <a:pt x="0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3067375" y="2956600"/>
              <a:ext cx="275575" cy="305800"/>
            </a:xfrm>
            <a:custGeom>
              <a:avLst/>
              <a:gdLst/>
              <a:ahLst/>
              <a:cxnLst/>
              <a:rect l="0" t="0" r="0" b="0"/>
              <a:pathLst>
                <a:path w="11023" h="12232" extrusionOk="0">
                  <a:moveTo>
                    <a:pt x="1614" y="0"/>
                  </a:moveTo>
                  <a:lnTo>
                    <a:pt x="1" y="2957"/>
                  </a:lnTo>
                  <a:lnTo>
                    <a:pt x="9275" y="12231"/>
                  </a:lnTo>
                  <a:lnTo>
                    <a:pt x="11022" y="9275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15653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3101000" y="2896125"/>
              <a:ext cx="275550" cy="305800"/>
            </a:xfrm>
            <a:custGeom>
              <a:avLst/>
              <a:gdLst/>
              <a:ahLst/>
              <a:cxnLst/>
              <a:rect l="0" t="0" r="0" b="0"/>
              <a:pathLst>
                <a:path w="11022" h="12232" extrusionOk="0">
                  <a:moveTo>
                    <a:pt x="1747" y="0"/>
                  </a:moveTo>
                  <a:lnTo>
                    <a:pt x="0" y="2823"/>
                  </a:lnTo>
                  <a:lnTo>
                    <a:pt x="9409" y="12231"/>
                  </a:lnTo>
                  <a:lnTo>
                    <a:pt x="11021" y="9274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3137950" y="2802025"/>
              <a:ext cx="275550" cy="336050"/>
            </a:xfrm>
            <a:custGeom>
              <a:avLst/>
              <a:gdLst/>
              <a:ahLst/>
              <a:cxnLst/>
              <a:rect l="0" t="0" r="0" b="0"/>
              <a:pathLst>
                <a:path w="11022" h="13442" extrusionOk="0">
                  <a:moveTo>
                    <a:pt x="404" y="1"/>
                  </a:moveTo>
                  <a:lnTo>
                    <a:pt x="1" y="404"/>
                  </a:lnTo>
                  <a:lnTo>
                    <a:pt x="1076" y="2286"/>
                  </a:lnTo>
                  <a:lnTo>
                    <a:pt x="1" y="4167"/>
                  </a:lnTo>
                  <a:lnTo>
                    <a:pt x="9275" y="13441"/>
                  </a:lnTo>
                  <a:lnTo>
                    <a:pt x="11022" y="106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166282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3006900" y="2573550"/>
              <a:ext cx="440200" cy="504050"/>
            </a:xfrm>
            <a:custGeom>
              <a:avLst/>
              <a:gdLst/>
              <a:ahLst/>
              <a:cxnLst/>
              <a:rect l="0" t="0" r="0" b="0"/>
              <a:pathLst>
                <a:path w="17608" h="20162" extrusionOk="0">
                  <a:moveTo>
                    <a:pt x="404" y="0"/>
                  </a:moveTo>
                  <a:lnTo>
                    <a:pt x="1" y="269"/>
                  </a:lnTo>
                  <a:lnTo>
                    <a:pt x="5243" y="9543"/>
                  </a:lnTo>
                  <a:lnTo>
                    <a:pt x="15995" y="20161"/>
                  </a:lnTo>
                  <a:lnTo>
                    <a:pt x="17608" y="172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1760275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635" y="12769"/>
                  </a:lnTo>
                  <a:lnTo>
                    <a:pt x="17339" y="12769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1854350" y="1431100"/>
              <a:ext cx="436850" cy="319225"/>
            </a:xfrm>
            <a:custGeom>
              <a:avLst/>
              <a:gdLst/>
              <a:ahLst/>
              <a:cxnLst/>
              <a:rect l="0" t="0" r="0" b="0"/>
              <a:pathLst>
                <a:path w="17474" h="12769" extrusionOk="0">
                  <a:moveTo>
                    <a:pt x="1" y="0"/>
                  </a:moveTo>
                  <a:lnTo>
                    <a:pt x="12770" y="12769"/>
                  </a:lnTo>
                  <a:lnTo>
                    <a:pt x="17474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872500" y="2345050"/>
              <a:ext cx="611575" cy="672050"/>
            </a:xfrm>
            <a:custGeom>
              <a:avLst/>
              <a:gdLst/>
              <a:ahLst/>
              <a:cxnLst/>
              <a:rect l="0" t="0" r="0" b="0"/>
              <a:pathLst>
                <a:path w="24463" h="26882" extrusionOk="0">
                  <a:moveTo>
                    <a:pt x="538" y="1"/>
                  </a:moveTo>
                  <a:lnTo>
                    <a:pt x="0" y="269"/>
                  </a:lnTo>
                  <a:lnTo>
                    <a:pt x="5377" y="9409"/>
                  </a:lnTo>
                  <a:lnTo>
                    <a:pt x="22715" y="26882"/>
                  </a:lnTo>
                  <a:lnTo>
                    <a:pt x="24462" y="23925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741450" y="2113200"/>
              <a:ext cx="779575" cy="843425"/>
            </a:xfrm>
            <a:custGeom>
              <a:avLst/>
              <a:gdLst/>
              <a:ahLst/>
              <a:cxnLst/>
              <a:rect l="0" t="0" r="0" b="0"/>
              <a:pathLst>
                <a:path w="31183" h="33737" extrusionOk="0">
                  <a:moveTo>
                    <a:pt x="404" y="0"/>
                  </a:moveTo>
                  <a:lnTo>
                    <a:pt x="0" y="404"/>
                  </a:lnTo>
                  <a:lnTo>
                    <a:pt x="5242" y="9543"/>
                  </a:lnTo>
                  <a:lnTo>
                    <a:pt x="29436" y="33736"/>
                  </a:lnTo>
                  <a:lnTo>
                    <a:pt x="31183" y="30780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195180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049250" y="1431100"/>
              <a:ext cx="433500" cy="319225"/>
            </a:xfrm>
            <a:custGeom>
              <a:avLst/>
              <a:gdLst/>
              <a:ahLst/>
              <a:cxnLst/>
              <a:rect l="0" t="0" r="0" b="0"/>
              <a:pathLst>
                <a:path w="17340" h="12769" extrusionOk="0">
                  <a:moveTo>
                    <a:pt x="1" y="0"/>
                  </a:moveTo>
                  <a:lnTo>
                    <a:pt x="12769" y="12769"/>
                  </a:lnTo>
                  <a:lnTo>
                    <a:pt x="17339" y="12769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10400" y="1884700"/>
              <a:ext cx="924075" cy="1008075"/>
            </a:xfrm>
            <a:custGeom>
              <a:avLst/>
              <a:gdLst/>
              <a:ahLst/>
              <a:cxnLst/>
              <a:rect l="0" t="0" r="0" b="0"/>
              <a:pathLst>
                <a:path w="36963" h="40323" extrusionOk="0">
                  <a:moveTo>
                    <a:pt x="404" y="1"/>
                  </a:moveTo>
                  <a:lnTo>
                    <a:pt x="1" y="270"/>
                  </a:lnTo>
                  <a:lnTo>
                    <a:pt x="5242" y="9544"/>
                  </a:lnTo>
                  <a:lnTo>
                    <a:pt x="36022" y="40323"/>
                  </a:lnTo>
                  <a:lnTo>
                    <a:pt x="36963" y="38979"/>
                  </a:lnTo>
                  <a:lnTo>
                    <a:pt x="33737" y="333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146700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12769" y="12769"/>
                  </a:lnTo>
                  <a:lnTo>
                    <a:pt x="15188" y="12769"/>
                  </a:lnTo>
                  <a:lnTo>
                    <a:pt x="18549" y="18548"/>
                  </a:lnTo>
                  <a:lnTo>
                    <a:pt x="51882" y="51881"/>
                  </a:lnTo>
                  <a:lnTo>
                    <a:pt x="52285" y="51478"/>
                  </a:lnTo>
                  <a:lnTo>
                    <a:pt x="46909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244150" y="1431100"/>
              <a:ext cx="1075275" cy="1065175"/>
            </a:xfrm>
            <a:custGeom>
              <a:avLst/>
              <a:gdLst/>
              <a:ahLst/>
              <a:cxnLst/>
              <a:rect l="0" t="0" r="0" b="0"/>
              <a:pathLst>
                <a:path w="43011" h="42607" extrusionOk="0">
                  <a:moveTo>
                    <a:pt x="0" y="0"/>
                  </a:moveTo>
                  <a:lnTo>
                    <a:pt x="42607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341575" y="1431100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1" y="0"/>
                  </a:moveTo>
                  <a:lnTo>
                    <a:pt x="33468" y="33467"/>
                  </a:lnTo>
                  <a:lnTo>
                    <a:pt x="33872" y="33198"/>
                  </a:lnTo>
                  <a:lnTo>
                    <a:pt x="28495" y="2392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439025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1" y="0"/>
                  </a:moveTo>
                  <a:lnTo>
                    <a:pt x="24194" y="24328"/>
                  </a:lnTo>
                  <a:lnTo>
                    <a:pt x="24732" y="23924"/>
                  </a:lnTo>
                  <a:lnTo>
                    <a:pt x="19355" y="1478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533125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350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630575" y="1431100"/>
              <a:ext cx="161300" cy="147850"/>
            </a:xfrm>
            <a:custGeom>
              <a:avLst/>
              <a:gdLst/>
              <a:ahLst/>
              <a:cxnLst/>
              <a:rect l="0" t="0" r="0" b="0"/>
              <a:pathLst>
                <a:path w="6452" h="5914" extrusionOk="0">
                  <a:moveTo>
                    <a:pt x="0" y="0"/>
                  </a:moveTo>
                  <a:lnTo>
                    <a:pt x="6048" y="5914"/>
                  </a:lnTo>
                  <a:lnTo>
                    <a:pt x="6452" y="5645"/>
                  </a:lnTo>
                  <a:lnTo>
                    <a:pt x="3226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400" name="Shape 1400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1" name="Shape 1401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2" name="Shape 1402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03" name="Shape 1403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MwO8pXfq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ongodb.com/try/download/communit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 txBox="1">
            <a:spLocks noGrp="1"/>
          </p:cNvSpPr>
          <p:nvPr>
            <p:ph type="ctrTitle"/>
          </p:nvPr>
        </p:nvSpPr>
        <p:spPr>
          <a:xfrm>
            <a:off x="140112" y="1876418"/>
            <a:ext cx="8897347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AML-2203 Advanced Python AI and ML Tools</a:t>
            </a:r>
            <a:endParaRPr lang="en" sz="3200" dirty="0"/>
          </a:p>
        </p:txBody>
      </p:sp>
      <p:sp>
        <p:nvSpPr>
          <p:cNvPr id="8" name="Shape 1408"/>
          <p:cNvSpPr txBox="1">
            <a:spLocks/>
          </p:cNvSpPr>
          <p:nvPr/>
        </p:nvSpPr>
        <p:spPr>
          <a:xfrm>
            <a:off x="83170" y="284568"/>
            <a:ext cx="2733717" cy="1132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2400" b="1" dirty="0"/>
              <a:t>Lambton College</a:t>
            </a:r>
          </a:p>
        </p:txBody>
      </p:sp>
      <p:sp>
        <p:nvSpPr>
          <p:cNvPr id="9" name="Shape 1408"/>
          <p:cNvSpPr txBox="1">
            <a:spLocks/>
          </p:cNvSpPr>
          <p:nvPr/>
        </p:nvSpPr>
        <p:spPr>
          <a:xfrm>
            <a:off x="26230" y="850693"/>
            <a:ext cx="2847599" cy="603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1600" dirty="0"/>
              <a:t>School of Computer Studies</a:t>
            </a:r>
          </a:p>
        </p:txBody>
      </p:sp>
      <p:sp>
        <p:nvSpPr>
          <p:cNvPr id="7" name="Shape 1408">
            <a:extLst>
              <a:ext uri="{FF2B5EF4-FFF2-40B4-BE49-F238E27FC236}">
                <a16:creationId xmlns:a16="http://schemas.microsoft.com/office/drawing/2014/main" id="{C830561C-9BA6-4350-8B93-1B63B6889792}"/>
              </a:ext>
            </a:extLst>
          </p:cNvPr>
          <p:cNvSpPr txBox="1">
            <a:spLocks/>
          </p:cNvSpPr>
          <p:nvPr/>
        </p:nvSpPr>
        <p:spPr>
          <a:xfrm>
            <a:off x="6823749" y="4744387"/>
            <a:ext cx="2320251" cy="3412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8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l"/>
            <a:endParaRPr lang="en-US" sz="1200" dirty="0"/>
          </a:p>
          <a:p>
            <a:pPr algn="l"/>
            <a:r>
              <a:rPr lang="en-US" sz="1200" dirty="0"/>
              <a:t>[Prepared By: </a:t>
            </a:r>
            <a:r>
              <a:rPr lang="en-US" sz="1200"/>
              <a:t>Vahid Hadavi, PhD] </a:t>
            </a:r>
            <a:endParaRPr lang="en-US" sz="1200" dirty="0"/>
          </a:p>
          <a:p>
            <a:pPr algn="l"/>
            <a:r>
              <a:rPr lang="en-US" sz="1200" dirty="0"/>
              <a:t> </a:t>
            </a:r>
            <a:endParaRPr lang="e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E1671-D3A5-4FB4-BC25-F401F0328B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12" y="57878"/>
            <a:ext cx="2958688" cy="64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Create a Table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543" y="4360346"/>
            <a:ext cx="777420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 It is important to call commit() method after every transaction that modifies data.</a:t>
            </a:r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2185C5-0762-4B11-B21B-D8C1C835D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19" y="3493713"/>
            <a:ext cx="1621367" cy="220133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6FA2C77-60CF-41DF-B1A3-C3F57D0E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440" y="3910980"/>
            <a:ext cx="1121833" cy="2243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7B48B4-BC6D-40CF-9B9F-E1145AC34490}"/>
              </a:ext>
            </a:extLst>
          </p:cNvPr>
          <p:cNvSpPr/>
          <p:nvPr/>
        </p:nvSpPr>
        <p:spPr>
          <a:xfrm>
            <a:off x="1924949" y="880639"/>
            <a:ext cx="60652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Now we can execute the CREATE TABLE statement using the execute() method of the Cursor class</a:t>
            </a:r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6F97714-9FF0-C8B8-359C-6C9B08769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93" y="2056353"/>
            <a:ext cx="3982699" cy="1240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1195D0-7B5F-39DC-BDA1-497815EABD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04" t="64092" r="46548" b="17121"/>
          <a:stretch/>
        </p:blipFill>
        <p:spPr>
          <a:xfrm>
            <a:off x="5342042" y="2088608"/>
            <a:ext cx="3113316" cy="96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9000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Insert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5785" y="646610"/>
            <a:ext cx="725349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can add new rows to an existing table of SQLite using the INSERT INTO statement.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In this, we need to specify the name of the table, column names, and values (in the same order as column names).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Statement: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94961-F16D-45CD-8835-8875A420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73" y="2524047"/>
            <a:ext cx="508846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94027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Insert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7264" y="2310300"/>
            <a:ext cx="442103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We have to use commit() method after exciting the insert statements.</a:t>
            </a:r>
          </a:p>
          <a:p>
            <a:pPr lvl="0"/>
            <a:endParaRPr lang="en-US" dirty="0">
              <a:solidFill>
                <a:srgbClr val="FFC000"/>
              </a:solidFill>
              <a:latin typeface="Muli"/>
            </a:endParaRPr>
          </a:p>
          <a:p>
            <a:pPr lvl="0"/>
            <a:r>
              <a:rPr lang="en-US" dirty="0">
                <a:solidFill>
                  <a:srgbClr val="FFC000"/>
                </a:solidFill>
                <a:latin typeface="Muli"/>
              </a:rPr>
              <a:t>Challenge question: How can we insert all entries in one single step? Explore it!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D90BE2E-0ACB-4E1B-8204-C9CFAF42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10" y="297964"/>
            <a:ext cx="3765412" cy="632744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04C0F9E-858D-40F3-9700-E235B13E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10" y="1076264"/>
            <a:ext cx="3765412" cy="7016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3E0FFD-3AF9-442D-8E09-48BBE0724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810" y="1865657"/>
            <a:ext cx="3765412" cy="757267"/>
          </a:xfrm>
          <a:prstGeom prst="rect">
            <a:avLst/>
          </a:prstGeom>
        </p:spPr>
      </p:pic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5B4D5B16-7577-78A4-097C-B0F5EA74E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10" y="2778167"/>
            <a:ext cx="3765412" cy="701684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9FC160C-4566-034D-B59E-9135B87F3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10" y="3557514"/>
            <a:ext cx="3765412" cy="70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6861C-5B27-5E0D-742A-39C3F3FCF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810" y="4336861"/>
            <a:ext cx="3765412" cy="75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0764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334446" y="97971"/>
            <a:ext cx="1682383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Read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8455" y="542207"/>
            <a:ext cx="8403771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can retrieve the contents of an existing table using the SELECT statement. 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At this statement, we need to specify the name of the table and, it returns its contents in tabular format which is known as result set.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Statement: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sqlite3.Cursor class provides three methods namely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fetchall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(),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and,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to fetch the selected rows: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fetches the next row in the result of a query and returns it as a tuple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similar to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but, it retrieves the next set of rows in the result set of a query, instead of a single row.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fetchall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retrieves all the rows in the result set of a query and returns them as list of tuples. (If we execute this after retrieving few rows it returns the remaining ones).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FB332-D7ED-4299-BA99-2B8D67893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269" y="1852088"/>
            <a:ext cx="3962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0901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Read</a:t>
            </a:r>
            <a:endParaRPr lang="e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FB06C-AD51-4E87-974D-06201DEE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83" y="1604871"/>
            <a:ext cx="3644900" cy="270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3FE06-DA18-4D54-BCFF-7252D9C7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695" y="3501469"/>
            <a:ext cx="2379133" cy="474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06DAA7-C631-FAA0-0850-500B6F217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91" t="54603" r="50833" b="38387"/>
          <a:stretch/>
        </p:blipFill>
        <p:spPr>
          <a:xfrm>
            <a:off x="3564695" y="2195876"/>
            <a:ext cx="2100944" cy="3605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455C50-7C67-9C58-0AD9-152ECEAB0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385" y="2767343"/>
            <a:ext cx="72534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r>
              <a:rPr lang="en-US" dirty="0" err="1">
                <a:solidFill>
                  <a:srgbClr val="FFC000"/>
                </a:solidFill>
                <a:latin typeface="Muli"/>
              </a:rPr>
              <a:t>fetchall</a:t>
            </a:r>
            <a:r>
              <a:rPr lang="en-US" dirty="0">
                <a:solidFill>
                  <a:srgbClr val="FFC000"/>
                </a:solidFill>
                <a:latin typeface="Muli"/>
              </a:rPr>
              <a:t> 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2CAFD6-58C1-F212-3991-1FF314B7B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213" y="937180"/>
            <a:ext cx="72534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r>
              <a:rPr lang="en-US" dirty="0" err="1">
                <a:solidFill>
                  <a:srgbClr val="FFC000"/>
                </a:solidFill>
                <a:latin typeface="Muli"/>
              </a:rPr>
              <a:t>fetchone</a:t>
            </a:r>
            <a:r>
              <a:rPr lang="en-US" dirty="0">
                <a:solidFill>
                  <a:srgbClr val="FFC000"/>
                </a:solidFill>
                <a:latin typeface="Muli"/>
              </a:rPr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55136325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Update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50575" y="614336"/>
            <a:ext cx="7838490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UPDATE Operation on any database implies modifying the values of one or more records of a table, which are already available in the database. 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We can update the values of existing records in SQLite using the UPDATE statement.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update specific rows, you need to use the WHERE clause along with it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Statement: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 Check output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389A7D2-57B4-42A5-A882-888F773D9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827" y="2571750"/>
            <a:ext cx="4978400" cy="639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1C964-48EA-44E1-BE88-FD0C3333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20" y="3735949"/>
            <a:ext cx="5054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95608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Delete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162" y="538888"/>
            <a:ext cx="804658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delete records from a SQLite table, you need to use the DELETE FROM statement.</a:t>
            </a:r>
          </a:p>
          <a:p>
            <a:pPr lvl="2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 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remove specific records, you need to use WHERE clause along with it.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Statement: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Challenge Question : Remove one of the Columns from your table!</a:t>
            </a: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27528-573C-4D02-8B3F-F4637CF8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86" y="3292262"/>
            <a:ext cx="4639733" cy="325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F28E1A-069C-4637-A2D9-8E21CA772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553" y="2619698"/>
            <a:ext cx="3865033" cy="28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24795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706567" y="2063747"/>
            <a:ext cx="7452909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2.4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Use Python modules to connect to a non-relational database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42509604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281161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Non-Relational Databases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67981" y="582133"/>
            <a:ext cx="7253496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</a:rPr>
              <a:t>What is NoSQL?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stands for non-Structured Query Language.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database is a non-relational database.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They are document databases, key-value databases, wide-column stores, and graph databases.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databases can store relationship data—they just store it differently than relational databases do.</a:t>
            </a:r>
          </a:p>
          <a:p>
            <a:pPr lvl="1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eaLnBrk="1" hangingPunct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What can NoSQL do?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execute queries against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retrieve data from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insert records in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update records in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delete records from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NoSQL can create new databases</a:t>
            </a: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053303182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281161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Install MongoDB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7F52D-FD11-D26B-80EB-3A87A575DD42}"/>
              </a:ext>
            </a:extLst>
          </p:cNvPr>
          <p:cNvSpPr txBox="1"/>
          <p:nvPr/>
        </p:nvSpPr>
        <p:spPr>
          <a:xfrm>
            <a:off x="1670417" y="1591721"/>
            <a:ext cx="5967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C000"/>
                </a:solidFill>
                <a:latin typeface="Muli"/>
              </a:rPr>
              <a:t>Tutorial :</a:t>
            </a:r>
          </a:p>
          <a:p>
            <a:r>
              <a:rPr lang="en-CA" dirty="0">
                <a:solidFill>
                  <a:schemeClr val="bg1"/>
                </a:solidFill>
                <a:hlinkClick r:id="rId3"/>
              </a:rPr>
              <a:t>https://www.youtube.com/watch?v=FwMwO8pXfq0</a:t>
            </a: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Download link:</a:t>
            </a:r>
          </a:p>
          <a:p>
            <a:r>
              <a:rPr lang="en-CA" dirty="0">
                <a:solidFill>
                  <a:schemeClr val="bg1"/>
                </a:solidFill>
                <a:hlinkClick r:id="rId4"/>
              </a:rPr>
              <a:t>https://www.mongodb.com/try/download/community</a:t>
            </a: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Nice read :</a:t>
            </a:r>
          </a:p>
          <a:p>
            <a:r>
              <a:rPr lang="en-CA" dirty="0">
                <a:solidFill>
                  <a:schemeClr val="bg1"/>
                </a:solidFill>
              </a:rPr>
              <a:t>https://www.geeksforgeeks.org/connecting-mongodb-to-jupyter-notebook/</a:t>
            </a:r>
          </a:p>
        </p:txBody>
      </p:sp>
    </p:spTree>
    <p:extLst>
      <p:ext uri="{BB962C8B-B14F-4D97-AF65-F5344CB8AC3E}">
        <p14:creationId xmlns:p14="http://schemas.microsoft.com/office/powerpoint/2010/main" val="427374386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Shape 1431"/>
          <p:cNvSpPr txBox="1"/>
          <p:nvPr/>
        </p:nvSpPr>
        <p:spPr>
          <a:xfrm>
            <a:off x="409575" y="2606040"/>
            <a:ext cx="982472" cy="8421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4800" b="1" u="sng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8381" y="2155538"/>
            <a:ext cx="66006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9BBD5"/>
              </a:buClr>
              <a:buSzPct val="100000"/>
            </a:pPr>
            <a:r>
              <a:rPr lang="en-US" sz="16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Major Topics</a:t>
            </a:r>
            <a:r>
              <a:rPr lang="en-US" sz="1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:</a:t>
            </a:r>
          </a:p>
          <a:p>
            <a:pPr>
              <a:buClr>
                <a:srgbClr val="19BBD5"/>
              </a:buClr>
              <a:buSzPct val="100000"/>
            </a:pPr>
            <a:r>
              <a:rPr lang="en-US" sz="1800" dirty="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  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2.1       Use Python modules to connect to a relational database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2.2       Use Python modules to interact with a relational database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2.3       Explore CRUD operations using Python and relational database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2.4       Use Python modules to connect to a non-relational database</a:t>
            </a:r>
          </a:p>
          <a:p>
            <a:pPr marL="285750" indent="-285750">
              <a:buClr>
                <a:srgbClr val="19BBD5"/>
              </a:buClr>
              <a:buFont typeface="Muli"/>
              <a:buChar char="◇"/>
            </a:pPr>
            <a:r>
              <a:rPr lang="en-US" alt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2.5       Explore CRUD operations using Python and non-relational database</a:t>
            </a:r>
          </a:p>
          <a:p>
            <a:pPr>
              <a:buClr>
                <a:srgbClr val="19BBD5"/>
              </a:buClr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381" y="1063992"/>
            <a:ext cx="6190464" cy="1159799"/>
          </a:xfrm>
        </p:spPr>
        <p:txBody>
          <a:bodyPr/>
          <a:lstStyle/>
          <a:p>
            <a:r>
              <a:rPr lang="en-US" sz="2400" b="1" dirty="0"/>
              <a:t>Lecture2</a:t>
            </a:r>
            <a:br>
              <a:rPr lang="en-US" sz="2400" b="1" dirty="0"/>
            </a:br>
            <a:r>
              <a:rPr lang="en-US" altLang="en-US" sz="14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2. Evaluate database and Python interactions</a:t>
            </a:r>
            <a:endParaRPr lang="en-US" sz="2400" b="1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Python modules for NoSQL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82091" y="720017"/>
            <a:ext cx="7253496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In order to connect to MongoDB, Python uses a library known as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pymongo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It needs to be installed using pip.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After importing we can choose a client and connect to a database on it.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Next, we can have access to different collections on the connected database.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8BBDDA-BAA6-47E8-ABED-08A57985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43" y="3491807"/>
            <a:ext cx="1993900" cy="249767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CCEDE8-6FF4-4699-8153-8B728E31E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60" y="3879550"/>
            <a:ext cx="1210733" cy="211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DFA7B7-B248-4676-BDCA-52A7BA757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610" y="4505145"/>
            <a:ext cx="1909233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60C61E-C8E3-F143-189D-4B424FB47D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92" t="42300" r="68466" b="54928"/>
          <a:stretch/>
        </p:blipFill>
        <p:spPr>
          <a:xfrm>
            <a:off x="3907939" y="2647907"/>
            <a:ext cx="1528297" cy="230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C061B-C37B-41F0-C4BB-CA8C4F06F5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29" t="58737" r="62858" b="34944"/>
          <a:stretch/>
        </p:blipFill>
        <p:spPr>
          <a:xfrm>
            <a:off x="3755610" y="2053537"/>
            <a:ext cx="1856746" cy="362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35931-23F6-68CC-A814-0E9870EB4A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905" t="65083" r="59836" b="30755"/>
          <a:stretch/>
        </p:blipFill>
        <p:spPr>
          <a:xfrm>
            <a:off x="3274163" y="3031581"/>
            <a:ext cx="2832440" cy="31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99735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691091" y="2073144"/>
            <a:ext cx="7452909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2.5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Explore CRUD operations using Python and non-relational database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964473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Insert one record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4299" y="961240"/>
            <a:ext cx="8539701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insert a ‘record’, or ‘document’ as it is called in MongoDB, into a ‘collection’, we use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insert_one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insert_one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a dictionary containing the name(s) and value(s) of each ‘field’ in the document we want to insert.</a:t>
            </a:r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193B4-5447-4976-A7DD-A2B5A577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523" y="2561678"/>
            <a:ext cx="2394569" cy="797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C4174-D410-4B6A-97C2-54F90D6C8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632" y="3723240"/>
            <a:ext cx="3574352" cy="2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51088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247359" y="545802"/>
            <a:ext cx="6528741" cy="70488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Return the _id Field</a:t>
            </a:r>
            <a:br>
              <a:rPr lang="en-US" sz="3200" dirty="0"/>
            </a:b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54705" y="2556361"/>
            <a:ext cx="493436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5BE04-BF8D-C539-7B57-52B507712B6A}"/>
              </a:ext>
            </a:extLst>
          </p:cNvPr>
          <p:cNvSpPr txBox="1"/>
          <p:nvPr/>
        </p:nvSpPr>
        <p:spPr>
          <a:xfrm>
            <a:off x="1817914" y="1118696"/>
            <a:ext cx="638174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The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insert_one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 returns a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InsertOneResult</a:t>
            </a:r>
            <a:r>
              <a:rPr lang="en-US" dirty="0">
                <a:solidFill>
                  <a:srgbClr val="FFC000"/>
                </a:solidFill>
                <a:latin typeface="Muli"/>
              </a:rPr>
              <a:t> object, which has a property,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inserted_id</a:t>
            </a:r>
            <a:r>
              <a:rPr lang="en-US" dirty="0">
                <a:solidFill>
                  <a:srgbClr val="FFC000"/>
                </a:solidFill>
                <a:latin typeface="Muli"/>
              </a:rPr>
              <a:t>, that holds the id of the inserted document.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If you do not specify an _id field, then MongoDB will add one for you and assign a unique id for each document.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In the example above no _id field was specified, so MongoDB assigned a unique _id for the record (document).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B1BCEA-878D-8CF8-5092-841808BF1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70974" r="55000" b="18854"/>
          <a:stretch/>
        </p:blipFill>
        <p:spPr>
          <a:xfrm>
            <a:off x="2254926" y="2165136"/>
            <a:ext cx="2224296" cy="5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9931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447695" y="0"/>
            <a:ext cx="6528741" cy="112981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200" dirty="0"/>
              <a:t>Insert Multiple Documents,</a:t>
            </a:r>
            <a:br>
              <a:rPr lang="en-US" sz="3200" dirty="0"/>
            </a:br>
            <a:r>
              <a:rPr lang="en-US" sz="2400" dirty="0"/>
              <a:t> (with Specified IDs)</a:t>
            </a:r>
            <a:endParaRPr lang="e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5BE04-BF8D-C539-7B57-52B507712B6A}"/>
              </a:ext>
            </a:extLst>
          </p:cNvPr>
          <p:cNvSpPr txBox="1"/>
          <p:nvPr/>
        </p:nvSpPr>
        <p:spPr>
          <a:xfrm>
            <a:off x="720760" y="1235245"/>
            <a:ext cx="82556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insert multiple documents into a collection in MongoDB, we use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insert_many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914400"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insert_many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a list containing dictionaries with the data you want to insert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If you do not want MongoDB to assign unique ids for you document, you can specify the _id field when you insert the document(s).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Remember that the values has to be unique. Two documents cannot have the same _id.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64547-996C-44AD-80E2-B37E15F23132}"/>
              </a:ext>
            </a:extLst>
          </p:cNvPr>
          <p:cNvSpPr txBox="1"/>
          <p:nvPr/>
        </p:nvSpPr>
        <p:spPr>
          <a:xfrm>
            <a:off x="257305" y="3005716"/>
            <a:ext cx="53666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 err="1">
                <a:solidFill>
                  <a:srgbClr val="FFC000"/>
                </a:solidFill>
                <a:latin typeface="Muli"/>
              </a:rPr>
              <a:t>mylist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= [{"_id":1,"name":"John","address":"Highway 37"},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{"_id":2,"name":"Peter","address":"Lowstreet 27"},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{"_id":3,"name":"Amy","</a:t>
            </a:r>
            <a:r>
              <a:rPr lang="en-CA">
                <a:solidFill>
                  <a:srgbClr val="FFC000"/>
                </a:solidFill>
                <a:latin typeface="Muli"/>
              </a:rPr>
              <a:t>address":“Close </a:t>
            </a:r>
            <a:r>
              <a:rPr lang="en-CA" dirty="0" err="1">
                <a:solidFill>
                  <a:srgbClr val="FFC000"/>
                </a:solidFill>
                <a:latin typeface="Muli"/>
              </a:rPr>
              <a:t>st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652"},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{"_id":4,"name":"Hannah","address":"Mountain 21"},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{"_id":5,"name":"Michael","address":"Valley 345"},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{"_id":6,"name": "Vicky", "address": "Yellow Garden 124"},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{"_id":7,"name": "Nicky", "address": "Yellow Garden 23"},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{"_id":8,"name": "Nancy", "address": "Younge Ave. 123"},</a:t>
            </a:r>
          </a:p>
          <a:p>
            <a:r>
              <a:rPr lang="en-CA" dirty="0">
                <a:solidFill>
                  <a:srgbClr val="FFC000"/>
                </a:solidFill>
                <a:latin typeface="Muli"/>
              </a:rPr>
              <a:t>          {"_id":9,"name": "Viola", "address": "Sideway Ave"}]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F2858-49EB-9217-76B5-335E10C9F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7" t="50000" r="37691" b="39141"/>
          <a:stretch/>
        </p:blipFill>
        <p:spPr>
          <a:xfrm>
            <a:off x="4916078" y="3317033"/>
            <a:ext cx="4060358" cy="59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20433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Check if Database Exists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09960" y="1071394"/>
            <a:ext cx="725349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check if a database exist by listing all databases in your system.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Or, you can check if a specific database exists by name, for exam the ‘test’ database created earlier 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D261C-C268-7358-2247-DF710D7CF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65229" r="52381" b="28466"/>
          <a:stretch/>
        </p:blipFill>
        <p:spPr>
          <a:xfrm>
            <a:off x="2498944" y="1746709"/>
            <a:ext cx="3335282" cy="415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58273-66BD-50B3-8DB5-B3321A260F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71" t="65629" r="34643" b="19302"/>
          <a:stretch/>
        </p:blipFill>
        <p:spPr>
          <a:xfrm>
            <a:off x="2498944" y="3053481"/>
            <a:ext cx="5095352" cy="923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363506-96A7-A7EA-2D23-EE7B8EDA92D3}"/>
              </a:ext>
            </a:extLst>
          </p:cNvPr>
          <p:cNvSpPr txBox="1"/>
          <p:nvPr/>
        </p:nvSpPr>
        <p:spPr>
          <a:xfrm>
            <a:off x="556182" y="4209209"/>
            <a:ext cx="8210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In MongoDB, a database is not created until it gets content, so if this is your first time creating a database, you should create collection and create document before you check if the database exists!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049549442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Check if Collection Exists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14748" y="646610"/>
            <a:ext cx="7253496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check if a collection exist in a database by listing all collections: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Return a list of all collections in your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Or you can check a specific collection by name: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r>
              <a:rPr lang="en-US" dirty="0">
                <a:solidFill>
                  <a:srgbClr val="FFC000"/>
                </a:solidFill>
                <a:latin typeface="Muli"/>
              </a:rPr>
              <a:t>Example : Check if the “employee” collection exists: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B7CB7-3174-339B-A130-5E3226D10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90" t="54603" r="50000" b="32910"/>
          <a:stretch/>
        </p:blipFill>
        <p:spPr>
          <a:xfrm>
            <a:off x="2558143" y="1785257"/>
            <a:ext cx="2862944" cy="642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40681-2559-CEBC-7DDA-D599E3787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9" t="50000" r="34166" b="37513"/>
          <a:stretch/>
        </p:blipFill>
        <p:spPr>
          <a:xfrm>
            <a:off x="2620614" y="3673404"/>
            <a:ext cx="4278086" cy="642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17244-8B32-D269-0294-C600D9063E57}"/>
              </a:ext>
            </a:extLst>
          </p:cNvPr>
          <p:cNvSpPr txBox="1"/>
          <p:nvPr/>
        </p:nvSpPr>
        <p:spPr>
          <a:xfrm>
            <a:off x="324567" y="4468914"/>
            <a:ext cx="84948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In MongoDB, a collection is not created until it gets content, so if this is your first time creating a collection, you should create document before you check if the collection exists!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964401057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Read one record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81DC8-78A6-22CB-4D68-1995D3200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79" t="50928" r="50000" b="36569"/>
          <a:stretch/>
        </p:blipFill>
        <p:spPr>
          <a:xfrm>
            <a:off x="2482859" y="1238644"/>
            <a:ext cx="3630711" cy="839366"/>
          </a:xfrm>
          <a:prstGeom prst="rect">
            <a:avLst/>
          </a:prstGeom>
        </p:spPr>
      </p:pic>
      <p:sp>
        <p:nvSpPr>
          <p:cNvPr id="2" name="Shape 1413">
            <a:extLst>
              <a:ext uri="{FF2B5EF4-FFF2-40B4-BE49-F238E27FC236}">
                <a16:creationId xmlns:a16="http://schemas.microsoft.com/office/drawing/2014/main" id="{A1CD8986-6195-B1C5-FB60-A79184B3251C}"/>
              </a:ext>
            </a:extLst>
          </p:cNvPr>
          <p:cNvSpPr txBox="1">
            <a:spLocks/>
          </p:cNvSpPr>
          <p:nvPr/>
        </p:nvSpPr>
        <p:spPr>
          <a:xfrm>
            <a:off x="2149388" y="2850147"/>
            <a:ext cx="6528741" cy="566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200"/>
              <a:t>Read all records</a:t>
            </a:r>
            <a:endParaRPr lang="e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C13B1-056D-37DD-84BA-843C686E6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5" t="38044" r="52619" b="53864"/>
          <a:stretch/>
        </p:blipFill>
        <p:spPr>
          <a:xfrm>
            <a:off x="2569944" y="3757486"/>
            <a:ext cx="3321015" cy="5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55357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465074" y="494591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200" dirty="0"/>
              <a:t>Read (</a:t>
            </a:r>
            <a:r>
              <a:rPr lang="en-CA" sz="3200" dirty="0"/>
              <a:t>Limit the Result)</a:t>
            </a:r>
            <a:endParaRPr lang="en" sz="3200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84847-DA92-B7E4-FF9E-BE762D89323E}"/>
              </a:ext>
            </a:extLst>
          </p:cNvPr>
          <p:cNvSpPr txBox="1"/>
          <p:nvPr/>
        </p:nvSpPr>
        <p:spPr>
          <a:xfrm>
            <a:off x="1761271" y="1292213"/>
            <a:ext cx="73827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To limit the result in MongoDB, we use the limit() method.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The limit() method takes one parameter, a number defining how many documents to return</a:t>
            </a:r>
            <a:r>
              <a:rPr lang="en-US" dirty="0"/>
              <a:t>.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7E1D6-DE66-962C-A691-FB1A910EACE5}"/>
              </a:ext>
            </a:extLst>
          </p:cNvPr>
          <p:cNvSpPr txBox="1"/>
          <p:nvPr/>
        </p:nvSpPr>
        <p:spPr>
          <a:xfrm>
            <a:off x="1761271" y="2262436"/>
            <a:ext cx="4631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Example :  Limit the result to only return 5 documents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2AFEEC-4DF4-C4B0-46C5-40EBB949D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45753" r="48452" b="37150"/>
          <a:stretch/>
        </p:blipFill>
        <p:spPr>
          <a:xfrm>
            <a:off x="2648128" y="2853866"/>
            <a:ext cx="4432665" cy="1380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1C8A5-4712-4C36-83C5-DE2B69E93928}"/>
              </a:ext>
            </a:extLst>
          </p:cNvPr>
          <p:cNvSpPr txBox="1"/>
          <p:nvPr/>
        </p:nvSpPr>
        <p:spPr>
          <a:xfrm>
            <a:off x="1862010" y="4426361"/>
            <a:ext cx="6607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Challenge question : Try getting the same output, ‘without’ using the ‘limit’ method !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573058129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1344168" y="-107443"/>
            <a:ext cx="779983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19BBD5"/>
                </a:solidFill>
                <a:latin typeface="Nixie One"/>
                <a:sym typeface="Nixie One"/>
              </a:rPr>
              <a:t>	Return Only Some Fields</a:t>
            </a:r>
          </a:p>
          <a:p>
            <a:endParaRPr lang="en-US" sz="2800" dirty="0">
              <a:solidFill>
                <a:srgbClr val="19BBD5"/>
              </a:solidFill>
              <a:latin typeface="Nixie One"/>
              <a:sym typeface="Nixie O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  <a:sym typeface="Nixie One"/>
              </a:rPr>
              <a:t>The first parameter of the find() method is a query object which specifies the documents to be selected.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  <a:sym typeface="Nixie O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  <a:sym typeface="Nixie One"/>
              </a:rPr>
              <a:t> In this example we use an empty query object, which selects all documents (entries) in the collection</a:t>
            </a:r>
          </a:p>
          <a:p>
            <a:pPr algn="just"/>
            <a:endParaRPr lang="en-US" dirty="0">
              <a:solidFill>
                <a:srgbClr val="FFC000"/>
              </a:solidFill>
              <a:latin typeface="Muli"/>
              <a:sym typeface="Nixie O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second parameter of the find() method is an object describing which fields to include in the result.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This parameter is optional, and if omitted, all fields will be included in the result.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Example : Return only the names and addresses, not the _ids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5D0C21-8F0D-0D2B-D2D0-3B3601B2B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54745" r="27976" b="38546"/>
          <a:stretch/>
        </p:blipFill>
        <p:spPr>
          <a:xfrm>
            <a:off x="669052" y="3295500"/>
            <a:ext cx="7524917" cy="5530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E991D5-43F1-12EB-C43D-4D84124E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168" y="3959706"/>
            <a:ext cx="493436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Print all fields except “Age”</a:t>
            </a: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6D5C3B-6B85-DFDB-85CA-B547D8C2D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44" t="55409" r="46840" b="37134"/>
          <a:stretch/>
        </p:blipFill>
        <p:spPr>
          <a:xfrm>
            <a:off x="2179640" y="4322704"/>
            <a:ext cx="4719058" cy="5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05524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706567" y="2063747"/>
            <a:ext cx="7452909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2.1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Use Python modules to connect to a relational database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9330555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369204" y="2279362"/>
            <a:ext cx="51713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Advanced MongoDB Query</a:t>
            </a:r>
          </a:p>
        </p:txBody>
      </p:sp>
    </p:spTree>
    <p:extLst>
      <p:ext uri="{BB962C8B-B14F-4D97-AF65-F5344CB8AC3E}">
        <p14:creationId xmlns:p14="http://schemas.microsoft.com/office/powerpoint/2010/main" val="1708082876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886929" y="212250"/>
            <a:ext cx="51713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Advanced MongoDB Query</a:t>
            </a:r>
          </a:p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(</a:t>
            </a:r>
            <a:r>
              <a:rPr lang="en-US" sz="2400" dirty="0">
                <a:solidFill>
                  <a:srgbClr val="19BBD5"/>
                </a:solidFill>
                <a:latin typeface="Nixie One"/>
              </a:rPr>
              <a:t>Filter the output documents</a:t>
            </a:r>
            <a:r>
              <a:rPr lang="en-CA" sz="2400" dirty="0">
                <a:solidFill>
                  <a:srgbClr val="19BBD5"/>
                </a:solidFill>
                <a:latin typeface="Nixie One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6668C-6A61-5CC1-F59D-235970D56696}"/>
              </a:ext>
            </a:extLst>
          </p:cNvPr>
          <p:cNvSpPr txBox="1"/>
          <p:nvPr/>
        </p:nvSpPr>
        <p:spPr>
          <a:xfrm>
            <a:off x="1110456" y="1923882"/>
            <a:ext cx="7696087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  <a:latin typeface="Muli"/>
              </a:rPr>
              <a:t>What is a MongoDB Query?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MongoDB query is used to specify the selection filter using query operators while retrieving the data from the collection by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db.find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method. 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Using this method, we can easily filter the documents using the query object.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apply the filter on the collection, we can pass the query specifying the condition for the required documents as a parameter to this method, which is an optional parameter for  .find() method. 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737055369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886929" y="212250"/>
            <a:ext cx="51713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Advanced MongoDB Query</a:t>
            </a:r>
          </a:p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(Query Selectors)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6668C-6A61-5CC1-F59D-235970D56696}"/>
              </a:ext>
            </a:extLst>
          </p:cNvPr>
          <p:cNvSpPr txBox="1"/>
          <p:nvPr/>
        </p:nvSpPr>
        <p:spPr>
          <a:xfrm>
            <a:off x="1911607" y="1490416"/>
            <a:ext cx="7342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Query Selectors: Following table is the list of some operators used in the queries in MongoDB.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AC757AA-6E7D-0A7C-0919-CBE7E0A5E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438529"/>
              </p:ext>
            </p:extLst>
          </p:nvPr>
        </p:nvGraphicFramePr>
        <p:xfrm>
          <a:off x="228600" y="1883229"/>
          <a:ext cx="8717899" cy="2616272"/>
        </p:xfrm>
        <a:graphic>
          <a:graphicData uri="http://schemas.openxmlformats.org/drawingml/2006/table">
            <a:tbl>
              <a:tblPr/>
              <a:tblGrid>
                <a:gridCol w="1813938">
                  <a:extLst>
                    <a:ext uri="{9D8B030D-6E8A-4147-A177-3AD203B41FA5}">
                      <a16:colId xmlns:a16="http://schemas.microsoft.com/office/drawing/2014/main" val="2499475413"/>
                    </a:ext>
                  </a:extLst>
                </a:gridCol>
                <a:gridCol w="2319643">
                  <a:extLst>
                    <a:ext uri="{9D8B030D-6E8A-4147-A177-3AD203B41FA5}">
                      <a16:colId xmlns:a16="http://schemas.microsoft.com/office/drawing/2014/main" val="758271237"/>
                    </a:ext>
                  </a:extLst>
                </a:gridCol>
                <a:gridCol w="4584318">
                  <a:extLst>
                    <a:ext uri="{9D8B030D-6E8A-4147-A177-3AD203B41FA5}">
                      <a16:colId xmlns:a16="http://schemas.microsoft.com/office/drawing/2014/main" val="895766534"/>
                    </a:ext>
                  </a:extLst>
                </a:gridCol>
              </a:tblGrid>
              <a:tr h="289494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600" b="1" dirty="0">
                          <a:effectLst/>
                        </a:rPr>
                        <a:t>Operation</a:t>
                      </a:r>
                    </a:p>
                  </a:txBody>
                  <a:tcPr marL="11476" marR="11476" marT="11476" marB="1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600" b="1">
                          <a:effectLst/>
                        </a:rPr>
                        <a:t>Syntax</a:t>
                      </a:r>
                    </a:p>
                  </a:txBody>
                  <a:tcPr marL="11476" marR="11476" marT="11476" marB="1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600" b="1" dirty="0">
                          <a:effectLst/>
                        </a:rPr>
                        <a:t>Description</a:t>
                      </a:r>
                    </a:p>
                  </a:txBody>
                  <a:tcPr marL="11476" marR="11476" marT="11476" marB="114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229219"/>
                  </a:ext>
                </a:extLst>
              </a:tr>
              <a:tr h="233308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Equality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 : “value”}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Matches values that are equal to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182879"/>
                  </a:ext>
                </a:extLst>
              </a:tr>
              <a:tr h="233308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Less Than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 :{$lt:”value”}}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Matches values that are less than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24917"/>
                  </a:ext>
                </a:extLst>
              </a:tr>
              <a:tr h="233308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Greater Than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 :{$gt:”value”}}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Matches values that are greater than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051615"/>
                  </a:ext>
                </a:extLst>
              </a:tr>
              <a:tr h="265024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Less Than Equal to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 :{$lte:”value”}}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Matches values that are less than or equal to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386672"/>
                  </a:ext>
                </a:extLst>
              </a:tr>
              <a:tr h="265024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Greater Than Equal to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{“key” :{$</a:t>
                      </a:r>
                      <a:r>
                        <a:rPr lang="en-CA" sz="1200" b="0" dirty="0" err="1">
                          <a:effectLst/>
                        </a:rPr>
                        <a:t>gte</a:t>
                      </a:r>
                      <a:r>
                        <a:rPr lang="en-CA" sz="1200" b="0" dirty="0">
                          <a:effectLst/>
                        </a:rPr>
                        <a:t>:”value”}}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>
                          <a:effectLst/>
                        </a:rPr>
                        <a:t>Matches values that are greater than or equal to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94985"/>
                  </a:ext>
                </a:extLst>
              </a:tr>
              <a:tr h="233308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Not Equal to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{“key”:{$ne: “value”}}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>
                          <a:effectLst/>
                        </a:rPr>
                        <a:t>Matches all values that are not equal to a specified value.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907558"/>
                  </a:ext>
                </a:extLst>
              </a:tr>
              <a:tr h="431749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Logical AND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 dirty="0">
                          <a:effectLst/>
                        </a:rPr>
                        <a:t>{ “$and”:[{exp1}, {exp2}, …, {</a:t>
                      </a:r>
                      <a:r>
                        <a:rPr lang="en-CA" sz="1200" b="0" dirty="0" err="1">
                          <a:effectLst/>
                        </a:rPr>
                        <a:t>expN</a:t>
                      </a:r>
                      <a:r>
                        <a:rPr lang="en-CA" sz="1200" b="0" dirty="0">
                          <a:effectLst/>
                        </a:rPr>
                        <a:t>}] 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>
                          <a:effectLst/>
                        </a:rPr>
                        <a:t>Joins query clauses with a logical AND returns all documents that match the conditions of both clauses.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721949"/>
                  </a:ext>
                </a:extLst>
              </a:tr>
              <a:tr h="431749">
                <a:tc>
                  <a:txBody>
                    <a:bodyPr/>
                    <a:lstStyle/>
                    <a:p>
                      <a:pPr algn="ctr" fontAlgn="base"/>
                      <a:r>
                        <a:rPr lang="en-CA" sz="1200" b="0">
                          <a:effectLst/>
                        </a:rPr>
                        <a:t>Logical OR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CA" sz="1200" b="0">
                          <a:effectLst/>
                        </a:rPr>
                        <a:t>{ “$or”:[{exp1}, {&lt;exp2}, …, {expN}] }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effectLst/>
                        </a:rPr>
                        <a:t>Joins query clauses with a logical OR returns all documents that match the conditions of either clause.</a:t>
                      </a:r>
                    </a:p>
                  </a:txBody>
                  <a:tcPr marL="11476" marR="11476" marT="16066" marB="1606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975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367187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449286" y="212250"/>
            <a:ext cx="66947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Python MongoDB Query : </a:t>
            </a:r>
            <a:r>
              <a:rPr lang="en-CA" sz="2000" dirty="0">
                <a:solidFill>
                  <a:srgbClr val="19BBD5"/>
                </a:solidFill>
                <a:latin typeface="Nixie One"/>
              </a:rPr>
              <a:t>Equality operator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89850-3654-D5FF-61D1-EE0795C6D14D}"/>
              </a:ext>
            </a:extLst>
          </p:cNvPr>
          <p:cNvSpPr txBox="1"/>
          <p:nvPr/>
        </p:nvSpPr>
        <p:spPr>
          <a:xfrm>
            <a:off x="1900332" y="1123664"/>
            <a:ext cx="71445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When finding documents in a collection, you can filter the result by using a query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first argument of the find() method is a query object, and is used to limit the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‘Equality’ operator matches values that are equal to a specified value.</a:t>
            </a: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Example :  Find document(s) with the address “Highway 37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3B26F-DC24-153E-8497-0E190E62F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65609" r="46071" b="14709"/>
          <a:stretch/>
        </p:blipFill>
        <p:spPr>
          <a:xfrm>
            <a:off x="2942149" y="2847211"/>
            <a:ext cx="4376615" cy="1457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83D03-8D3C-442D-A9AD-C8F125FC262A}"/>
              </a:ext>
            </a:extLst>
          </p:cNvPr>
          <p:cNvSpPr txBox="1"/>
          <p:nvPr/>
        </p:nvSpPr>
        <p:spPr>
          <a:xfrm>
            <a:off x="333214" y="4425924"/>
            <a:ext cx="8607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Challenge question :  Imagine we have multiple documents where the address is “Highway 37“; modify the code above to get only the last 2 documents that satisfy the query above!</a:t>
            </a:r>
          </a:p>
        </p:txBody>
      </p:sp>
    </p:spTree>
    <p:extLst>
      <p:ext uri="{BB962C8B-B14F-4D97-AF65-F5344CB8AC3E}">
        <p14:creationId xmlns:p14="http://schemas.microsoft.com/office/powerpoint/2010/main" val="1145759418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902426" y="80695"/>
            <a:ext cx="572367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Filter With Regular Expressions</a:t>
            </a:r>
          </a:p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(Equality operator using regex)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89850-3654-D5FF-61D1-EE0795C6D14D}"/>
              </a:ext>
            </a:extLst>
          </p:cNvPr>
          <p:cNvSpPr txBox="1"/>
          <p:nvPr/>
        </p:nvSpPr>
        <p:spPr>
          <a:xfrm>
            <a:off x="1683401" y="1014121"/>
            <a:ext cx="7460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You can also use regular expressions as a modifier.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Regular expressions can only be used to query strings.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find only the documents where the "address" field starts with the letter “V", use the regular expression {"$regex": "^V"}: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Example : Find documents where the address starts with the letter “V"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2E853-2BF8-D3B4-9F2F-86888FCD8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42328" r="32976" b="38661"/>
          <a:stretch/>
        </p:blipFill>
        <p:spPr>
          <a:xfrm>
            <a:off x="2457581" y="3001100"/>
            <a:ext cx="5600682" cy="1292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EB064-7595-4C16-868D-410544854CB8}"/>
              </a:ext>
            </a:extLst>
          </p:cNvPr>
          <p:cNvSpPr txBox="1"/>
          <p:nvPr/>
        </p:nvSpPr>
        <p:spPr>
          <a:xfrm>
            <a:off x="333214" y="4425924"/>
            <a:ext cx="8607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Challenge question :  write a query that prints all records having the letter  ‘l’ (it’s L in lower case ) in their address field !</a:t>
            </a:r>
          </a:p>
        </p:txBody>
      </p:sp>
    </p:spTree>
    <p:extLst>
      <p:ext uri="{BB962C8B-B14F-4D97-AF65-F5344CB8AC3E}">
        <p14:creationId xmlns:p14="http://schemas.microsoft.com/office/powerpoint/2010/main" val="4247744222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340430" y="212250"/>
            <a:ext cx="6803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Advanced MongoDB Query :  Logical ‘OR’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2E9E4-F55A-54B1-7C77-A4B86C377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9" t="44631" r="36786" b="30317"/>
          <a:stretch/>
        </p:blipFill>
        <p:spPr>
          <a:xfrm>
            <a:off x="2726871" y="2444626"/>
            <a:ext cx="4049485" cy="129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A33999-06ED-73E0-6316-10E9ECA0D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515" y="923434"/>
            <a:ext cx="69995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This operator joins query clauses with a logical OR. This returns all documents that match the conditions of either clause. 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rgbClr val="FFC000"/>
                </a:solidFill>
                <a:latin typeface="Muli"/>
              </a:rPr>
              <a:t>myquery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={ “$or”:[{exp1}, {&lt;exp2}, …, {</a:t>
            </a:r>
            <a:r>
              <a:rPr lang="en-CA" dirty="0" err="1">
                <a:solidFill>
                  <a:srgbClr val="FFC000"/>
                </a:solidFill>
                <a:latin typeface="Muli"/>
              </a:rPr>
              <a:t>expN</a:t>
            </a:r>
            <a:r>
              <a:rPr lang="en-CA" dirty="0">
                <a:solidFill>
                  <a:srgbClr val="FFC000"/>
                </a:solidFill>
                <a:latin typeface="Muli"/>
              </a:rPr>
              <a:t>}] }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print out documents where address starts with 'S' OR ‘Y’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67DAA5-220A-951C-B835-6FF389D87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10" t="59895" r="40833" b="24233"/>
          <a:stretch/>
        </p:blipFill>
        <p:spPr>
          <a:xfrm>
            <a:off x="2813956" y="4268708"/>
            <a:ext cx="3690258" cy="8164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8B7D1-F726-1EC0-3533-29BBAD84B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1" y="3876223"/>
            <a:ext cx="53231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Alternative method :</a:t>
            </a:r>
          </a:p>
        </p:txBody>
      </p:sp>
    </p:spTree>
    <p:extLst>
      <p:ext uri="{BB962C8B-B14F-4D97-AF65-F5344CB8AC3E}">
        <p14:creationId xmlns:p14="http://schemas.microsoft.com/office/powerpoint/2010/main" val="2689229871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340430" y="212250"/>
            <a:ext cx="6803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Advanced MongoDB Query :  Logical ‘AND’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33999-06ED-73E0-6316-10E9ECA0D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8558" y="876300"/>
            <a:ext cx="7652657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C000"/>
                </a:solidFill>
                <a:latin typeface="Muli"/>
              </a:rPr>
              <a:t>This method </a:t>
            </a:r>
            <a:r>
              <a:rPr lang="en-US" dirty="0">
                <a:solidFill>
                  <a:srgbClr val="FFC000"/>
                </a:solidFill>
                <a:latin typeface="Muli"/>
              </a:rPr>
              <a:t>joins query clauses with a logical AND . It returns all documents that match the conditions of  ALL clauses.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rgbClr val="FFC000"/>
                </a:solidFill>
                <a:latin typeface="Muli"/>
              </a:rPr>
              <a:t>myquery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= {  “$and”:   [ {exp1},  {exp2},  …,  {</a:t>
            </a:r>
            <a:r>
              <a:rPr lang="en-CA" dirty="0" err="1">
                <a:solidFill>
                  <a:srgbClr val="FFC000"/>
                </a:solidFill>
                <a:latin typeface="Muli"/>
              </a:rPr>
              <a:t>expN</a:t>
            </a:r>
            <a:r>
              <a:rPr lang="en-CA" dirty="0">
                <a:solidFill>
                  <a:srgbClr val="FFC000"/>
                </a:solidFill>
                <a:latin typeface="Muli"/>
              </a:rPr>
              <a:t>} ]   }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print out documents where address field starts with ‘Y’  AND have ‘1’ in the address field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EA684D-7E7E-D2B4-2450-A98C3C9B6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9" t="58624" r="39583" b="21059"/>
          <a:stretch/>
        </p:blipFill>
        <p:spPr>
          <a:xfrm>
            <a:off x="3341914" y="2359692"/>
            <a:ext cx="3782786" cy="104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5637CA-3896-A4D9-209B-73F3FB9C4067}"/>
              </a:ext>
            </a:extLst>
          </p:cNvPr>
          <p:cNvSpPr txBox="1"/>
          <p:nvPr/>
        </p:nvSpPr>
        <p:spPr>
          <a:xfrm>
            <a:off x="266700" y="3608260"/>
            <a:ext cx="861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print out documents where address field starts with ‘Y’  AND have ‘1’ in the address field AND the name field start with ‘N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DFD88D-1458-7FC5-B16E-22E9261DF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6" t="45427" r="39166" b="32276"/>
          <a:stretch/>
        </p:blipFill>
        <p:spPr>
          <a:xfrm>
            <a:off x="3341914" y="3996637"/>
            <a:ext cx="3799114" cy="11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60420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340430" y="212250"/>
            <a:ext cx="6803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Advanced MongoDB Query :  Logical ‘NOT EQUAL’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33999-06ED-73E0-6316-10E9ECA0D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0311" y="1230383"/>
            <a:ext cx="693964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C000"/>
                </a:solidFill>
                <a:latin typeface="Muli"/>
              </a:rPr>
              <a:t>This method </a:t>
            </a:r>
            <a:r>
              <a:rPr lang="en-US" dirty="0">
                <a:solidFill>
                  <a:srgbClr val="FFC000"/>
                </a:solidFill>
                <a:latin typeface="Muli"/>
              </a:rPr>
              <a:t>matches all values that are not equal to a specified value.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FFC000"/>
              </a:solidFill>
              <a:latin typeface="Mul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rgbClr val="FFC000"/>
                </a:solidFill>
                <a:latin typeface="Muli"/>
              </a:rPr>
              <a:t>myquery</a:t>
            </a:r>
            <a:r>
              <a:rPr lang="en-CA" dirty="0">
                <a:solidFill>
                  <a:srgbClr val="FFC000"/>
                </a:solidFill>
                <a:latin typeface="Muli"/>
              </a:rPr>
              <a:t> = {“key”:{$ne: “value”}}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637CA-3896-A4D9-209B-73F3FB9C4067}"/>
              </a:ext>
            </a:extLst>
          </p:cNvPr>
          <p:cNvSpPr txBox="1"/>
          <p:nvPr/>
        </p:nvSpPr>
        <p:spPr>
          <a:xfrm>
            <a:off x="266700" y="2525516"/>
            <a:ext cx="861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print out documents where address field starts with ‘Y’  AND have ‘1’ in the address field AND the name field NOT EQUAL TO ‘Nicky’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3F984-69F3-D9F3-F0BB-FE03E7FF7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00" t="59555" r="35200" b="16521"/>
          <a:stretch/>
        </p:blipFill>
        <p:spPr>
          <a:xfrm>
            <a:off x="2926080" y="3544230"/>
            <a:ext cx="4215384" cy="12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958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886929" y="212250"/>
            <a:ext cx="5983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19BBD5"/>
                </a:solidFill>
                <a:latin typeface="Nixie One"/>
              </a:rPr>
              <a:t>Advanced MongoDB Query : ‘Greater Than’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89850-3654-D5FF-61D1-EE0795C6D14D}"/>
              </a:ext>
            </a:extLst>
          </p:cNvPr>
          <p:cNvSpPr txBox="1"/>
          <p:nvPr/>
        </p:nvSpPr>
        <p:spPr>
          <a:xfrm>
            <a:off x="1900331" y="1185218"/>
            <a:ext cx="71445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This operator matches values that are greater than a specified value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E.g. to find the documents where the "address" field starts with the letter "S" or higher (alphabetically), use the ‘greater than’ modifier: {"$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gt</a:t>
            </a:r>
            <a:r>
              <a:rPr lang="en-US" dirty="0">
                <a:solidFill>
                  <a:srgbClr val="FFC000"/>
                </a:solidFill>
                <a:latin typeface="Muli"/>
              </a:rPr>
              <a:t>": "S"}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Example: find documents where the address starts with the letter "S" or higher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7F2AE-1FB6-5B6E-65CD-1CF99CD31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6" t="42914" r="33333" b="38062"/>
          <a:stretch/>
        </p:blipFill>
        <p:spPr>
          <a:xfrm>
            <a:off x="2082998" y="2785656"/>
            <a:ext cx="4978003" cy="11582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655D0-7DC5-7787-721B-C6EC3ADFB5AC}"/>
              </a:ext>
            </a:extLst>
          </p:cNvPr>
          <p:cNvSpPr txBox="1"/>
          <p:nvPr/>
        </p:nvSpPr>
        <p:spPr>
          <a:xfrm>
            <a:off x="348996" y="4339928"/>
            <a:ext cx="861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Challenge question : Experiment $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lt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,   $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lte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,  $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gte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   using other fields</a:t>
            </a:r>
          </a:p>
        </p:txBody>
      </p:sp>
    </p:spTree>
    <p:extLst>
      <p:ext uri="{BB962C8B-B14F-4D97-AF65-F5344CB8AC3E}">
        <p14:creationId xmlns:p14="http://schemas.microsoft.com/office/powerpoint/2010/main" val="751773177"/>
      </p:ext>
    </p:extLst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969775"/>
            <a:ext cx="72534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52E7E-2239-EC53-8F92-35C773E84258}"/>
              </a:ext>
            </a:extLst>
          </p:cNvPr>
          <p:cNvSpPr txBox="1"/>
          <p:nvPr/>
        </p:nvSpPr>
        <p:spPr>
          <a:xfrm>
            <a:off x="2886928" y="212250"/>
            <a:ext cx="572367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dirty="0">
                <a:solidFill>
                  <a:srgbClr val="19BBD5"/>
                </a:solidFill>
                <a:latin typeface="Nixie One"/>
              </a:rPr>
              <a:t>Python MongoDB Sort</a:t>
            </a:r>
          </a:p>
          <a:p>
            <a:endParaRPr lang="en-CA" sz="3200" dirty="0">
              <a:solidFill>
                <a:srgbClr val="19BBD5"/>
              </a:solidFill>
              <a:latin typeface="Nixie One"/>
            </a:endParaRPr>
          </a:p>
          <a:p>
            <a:endParaRPr lang="en-CA" sz="3200" dirty="0">
              <a:solidFill>
                <a:srgbClr val="19BBD5"/>
              </a:solidFill>
              <a:latin typeface="Nixie One"/>
            </a:endParaRPr>
          </a:p>
          <a:p>
            <a:endParaRPr lang="en-US" sz="2000" dirty="0">
              <a:solidFill>
                <a:srgbClr val="19BBD5"/>
              </a:solidFill>
              <a:latin typeface="Nixie One"/>
              <a:sym typeface="Nixie One"/>
            </a:endParaRP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89850-3654-D5FF-61D1-EE0795C6D14D}"/>
              </a:ext>
            </a:extLst>
          </p:cNvPr>
          <p:cNvSpPr txBox="1"/>
          <p:nvPr/>
        </p:nvSpPr>
        <p:spPr>
          <a:xfrm>
            <a:off x="1780589" y="1084044"/>
            <a:ext cx="71445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Sort the Result: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Use the sort() method to sort the result in ascending or descending order.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sort() method takes one parameter for "fieldname" and one parameter for "direction" (ascending is the default direction).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AF696-0603-7D19-BE23-66FEE4FB7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48004" r="26309" b="38233"/>
          <a:stretch/>
        </p:blipFill>
        <p:spPr>
          <a:xfrm>
            <a:off x="1890502" y="2469039"/>
            <a:ext cx="4847755" cy="707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BE4F23-3CE5-A2A3-D7F2-79023934D19D}"/>
              </a:ext>
            </a:extLst>
          </p:cNvPr>
          <p:cNvSpPr txBox="1"/>
          <p:nvPr/>
        </p:nvSpPr>
        <p:spPr>
          <a:xfrm>
            <a:off x="1890501" y="3366375"/>
            <a:ext cx="567506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Sort Descending :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Use the value -1 as the second parameter to sort descending. </a:t>
            </a:r>
          </a:p>
          <a:p>
            <a:pPr algn="l"/>
            <a:endParaRPr lang="en-US" dirty="0">
              <a:solidFill>
                <a:srgbClr val="FFC000"/>
              </a:solidFill>
              <a:latin typeface="Muli"/>
            </a:endParaRPr>
          </a:p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Example : </a:t>
            </a:r>
          </a:p>
          <a:p>
            <a:pPr algn="l"/>
            <a:r>
              <a:rPr lang="en-US" dirty="0">
                <a:solidFill>
                  <a:srgbClr val="FFC000"/>
                </a:solidFill>
                <a:latin typeface="Muli"/>
              </a:rPr>
              <a:t>	sort("name", 1) #ascending</a:t>
            </a:r>
            <a:br>
              <a:rPr lang="en-US" dirty="0">
                <a:solidFill>
                  <a:srgbClr val="FFC000"/>
                </a:solidFill>
                <a:latin typeface="Muli"/>
              </a:rPr>
            </a:br>
            <a:r>
              <a:rPr lang="en-US" dirty="0">
                <a:solidFill>
                  <a:srgbClr val="FFC000"/>
                </a:solidFill>
                <a:latin typeface="Muli"/>
              </a:rPr>
              <a:t>	sort("name", -1) #descending</a:t>
            </a:r>
          </a:p>
        </p:txBody>
      </p:sp>
    </p:spTree>
    <p:extLst>
      <p:ext uri="{BB962C8B-B14F-4D97-AF65-F5344CB8AC3E}">
        <p14:creationId xmlns:p14="http://schemas.microsoft.com/office/powerpoint/2010/main" val="3579755638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281161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Relational Databases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34696" y="281161"/>
            <a:ext cx="7253496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</a:p>
          <a:p>
            <a:pPr lvl="0"/>
            <a:endParaRPr lang="en-US" altLang="en-US" b="1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</a:rPr>
              <a:t>What is SQL?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stands for Structured Query Language.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database is a relational database.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A relational database consists of two or more tables with columns and rows.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Each row represents an entry, and each column sorts a very specific type of information, like a name, address, and phone number.</a:t>
            </a:r>
          </a:p>
          <a:p>
            <a:pPr lvl="1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eaLnBrk="1" hangingPunct="1"/>
            <a:r>
              <a:rPr lang="en-US" altLang="en-US" b="1" dirty="0">
                <a:solidFill>
                  <a:srgbClr val="C6DAEC"/>
                </a:solidFill>
                <a:latin typeface="Muli"/>
              </a:rPr>
              <a:t>What can SQL do?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execute queries against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retrieve data from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insert records in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update records in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delete records from a database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create new databases</a:t>
            </a:r>
          </a:p>
          <a:p>
            <a:pPr marL="742950" lvl="1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SQL can create new tables in a database</a:t>
            </a: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9997714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290902" y="80823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Update one record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44839" y="454430"/>
            <a:ext cx="757480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update a record, or document as it is called in MongoDB, by using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update_one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update_one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a query object defining which document to update.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algn="just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Note: If the query finds more than one record, only the first occurrence is updated.</a:t>
            </a:r>
          </a:p>
          <a:p>
            <a:pPr lvl="2" algn="just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The second parameter is an object defining the new values of the document.</a:t>
            </a:r>
          </a:p>
          <a:p>
            <a:pPr lvl="2" algn="just" eaLnBrk="1" hangingPunct="1"/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Change the address from "Valley 345" to "Canyon 123"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5F702-DA6B-9960-AA0E-8B6C2E98E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36243" r="34643" b="27830"/>
          <a:stretch/>
        </p:blipFill>
        <p:spPr>
          <a:xfrm>
            <a:off x="2404404" y="2762995"/>
            <a:ext cx="4934369" cy="22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46141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323559" y="228760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Update many record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38104" y="913077"/>
            <a:ext cx="725349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 To update all documents that meets the criteria of the query, use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update_many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Example : Update all documents where the address starts with the letter “C"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8B4D0-3D03-F4FF-CFCD-5D80B68DB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75" t="41938" r="38809" b="26137"/>
          <a:stretch/>
        </p:blipFill>
        <p:spPr>
          <a:xfrm>
            <a:off x="2166257" y="2169064"/>
            <a:ext cx="5912737" cy="262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3932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Delete One Document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45252" y="754332"/>
            <a:ext cx="7665348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To delete one document, we use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delete_one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delete_one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method is a query object defining which document to delete.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also  define your query and insert that in the </a:t>
            </a:r>
            <a:r>
              <a:rPr lang="en-US" altLang="en-US" dirty="0" err="1">
                <a:solidFill>
                  <a:srgbClr val="FFC000"/>
                </a:solidFill>
                <a:latin typeface="Muli"/>
              </a:rPr>
              <a:t>delete_one</a:t>
            </a:r>
            <a:r>
              <a:rPr lang="en-US" altLang="en-US" dirty="0">
                <a:solidFill>
                  <a:srgbClr val="FFC000"/>
                </a:solidFill>
                <a:latin typeface="Muli"/>
              </a:rPr>
              <a:t>() 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Note: If the query finds more than one document, only the first occurrence is deleted.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Example : Delete the document with the address "Mountain 21":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2" eaLnBrk="1" hangingPunct="1"/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D5824-3EBB-4130-98DD-A8234C01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473" y="1843621"/>
            <a:ext cx="3069167" cy="283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14D43-9F81-CE80-C380-F64F22C369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5" t="50000" r="32143" b="32231"/>
          <a:stretch/>
        </p:blipFill>
        <p:spPr>
          <a:xfrm>
            <a:off x="2189215" y="3622618"/>
            <a:ext cx="5615573" cy="11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75735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484786" y="163286"/>
            <a:ext cx="6528741" cy="120765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CA" sz="3200" dirty="0"/>
              <a:t>Delete Many Documents</a:t>
            </a:r>
            <a:br>
              <a:rPr lang="en-CA" sz="1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45252" y="1129068"/>
            <a:ext cx="7253496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delete more than one document, use the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delete_many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first parameter of the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delete_many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 is a query object defining which documents to delete.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Example : Delete all documents were the address starts with the letter Y</a:t>
            </a: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1FE8B-9F82-AE8F-27E8-1051EBB83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2" t="55349" r="46805" b="32188"/>
          <a:stretch/>
        </p:blipFill>
        <p:spPr>
          <a:xfrm>
            <a:off x="2215298" y="3118807"/>
            <a:ext cx="4958193" cy="9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20453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484786" y="163286"/>
            <a:ext cx="6528741" cy="6531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3200" dirty="0"/>
              <a:t>Delete All Documents in a Collection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26C87-4805-C72A-AC22-1B69C2B4AF21}"/>
              </a:ext>
            </a:extLst>
          </p:cNvPr>
          <p:cNvSpPr txBox="1"/>
          <p:nvPr/>
        </p:nvSpPr>
        <p:spPr>
          <a:xfrm>
            <a:off x="1964331" y="1205924"/>
            <a:ext cx="70491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Muli"/>
              </a:rPr>
              <a:t>To delete all documents in a collection, pass an empty query object to the 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delete_many</a:t>
            </a:r>
            <a:r>
              <a:rPr lang="en-US" dirty="0">
                <a:solidFill>
                  <a:srgbClr val="FFC000"/>
                </a:solidFill>
                <a:latin typeface="Muli"/>
              </a:rPr>
              <a:t>() method</a:t>
            </a:r>
          </a:p>
          <a:p>
            <a:endParaRPr lang="en-US" dirty="0">
              <a:solidFill>
                <a:srgbClr val="FFC000"/>
              </a:solidFill>
              <a:latin typeface="Muli"/>
            </a:endParaRPr>
          </a:p>
          <a:p>
            <a:r>
              <a:rPr lang="en-US" dirty="0">
                <a:solidFill>
                  <a:srgbClr val="FFC000"/>
                </a:solidFill>
                <a:latin typeface="Muli"/>
              </a:rPr>
              <a:t>Example : Delete all documents in the  collection</a:t>
            </a:r>
            <a:endParaRPr lang="en-CA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F9ED3-7712-BC55-3E6A-0DBD9E36B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96" t="50000" r="29285" b="37734"/>
          <a:stretch/>
        </p:blipFill>
        <p:spPr>
          <a:xfrm>
            <a:off x="740229" y="2752011"/>
            <a:ext cx="7824724" cy="10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13966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Drop Collection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4767" y="1757920"/>
            <a:ext cx="725349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You can drop the whole collection using  : </a:t>
            </a:r>
            <a:r>
              <a:rPr lang="en-CA" altLang="en-US" dirty="0" err="1">
                <a:solidFill>
                  <a:srgbClr val="FFC000"/>
                </a:solidFill>
                <a:latin typeface="Muli"/>
              </a:rPr>
              <a:t>collection_name</a:t>
            </a:r>
            <a:r>
              <a:rPr lang="en-CA" dirty="0" err="1">
                <a:solidFill>
                  <a:srgbClr val="FFC000"/>
                </a:solidFill>
                <a:latin typeface="Muli"/>
              </a:rPr>
              <a:t>.drop</a:t>
            </a:r>
            <a:r>
              <a:rPr lang="en-CA" dirty="0">
                <a:solidFill>
                  <a:srgbClr val="FFC000"/>
                </a:solidFill>
                <a:latin typeface="Muli"/>
              </a:rPr>
              <a:t>()</a:t>
            </a:r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074256145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2445584" y="2005544"/>
            <a:ext cx="4991100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Any questions so far? </a:t>
            </a:r>
            <a:r>
              <a:rPr lang="en-US" dirty="0"/>
              <a:t>A</a:t>
            </a:r>
            <a:r>
              <a:rPr lang="en" dirty="0"/>
              <a:t>ny comments?</a:t>
            </a:r>
          </a:p>
        </p:txBody>
      </p:sp>
    </p:spTree>
    <p:extLst>
      <p:ext uri="{BB962C8B-B14F-4D97-AF65-F5344CB8AC3E}">
        <p14:creationId xmlns:p14="http://schemas.microsoft.com/office/powerpoint/2010/main" val="1996281805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Shape 1449"/>
          <p:cNvGrpSpPr/>
          <p:nvPr/>
        </p:nvGrpSpPr>
        <p:grpSpPr>
          <a:xfrm flipH="1">
            <a:off x="-188453" y="1015816"/>
            <a:ext cx="1844153" cy="1594438"/>
            <a:chOff x="4088875" y="1431100"/>
            <a:chExt cx="3293000" cy="2852775"/>
          </a:xfrm>
        </p:grpSpPr>
        <p:sp>
          <p:nvSpPr>
            <p:cNvPr id="1450" name="Shape 1450"/>
            <p:cNvSpPr/>
            <p:nvPr/>
          </p:nvSpPr>
          <p:spPr>
            <a:xfrm>
              <a:off x="4831475" y="4136025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404" y="0"/>
                  </a:moveTo>
                  <a:lnTo>
                    <a:pt x="1" y="269"/>
                  </a:lnTo>
                  <a:lnTo>
                    <a:pt x="3227" y="5914"/>
                  </a:lnTo>
                  <a:lnTo>
                    <a:pt x="6318" y="591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4697075" y="3907525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538" y="0"/>
                  </a:moveTo>
                  <a:lnTo>
                    <a:pt x="1" y="269"/>
                  </a:lnTo>
                  <a:lnTo>
                    <a:pt x="5377" y="9543"/>
                  </a:lnTo>
                  <a:lnTo>
                    <a:pt x="11022" y="15054"/>
                  </a:lnTo>
                  <a:lnTo>
                    <a:pt x="15592" y="15054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4566025" y="3675675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404" y="0"/>
                  </a:moveTo>
                  <a:lnTo>
                    <a:pt x="1" y="404"/>
                  </a:lnTo>
                  <a:lnTo>
                    <a:pt x="5377" y="9543"/>
                  </a:lnTo>
                  <a:lnTo>
                    <a:pt x="20027" y="24328"/>
                  </a:lnTo>
                  <a:lnTo>
                    <a:pt x="24732" y="2432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4434975" y="3447175"/>
              <a:ext cx="846800" cy="836700"/>
            </a:xfrm>
            <a:custGeom>
              <a:avLst/>
              <a:gdLst/>
              <a:ahLst/>
              <a:cxnLst/>
              <a:rect l="0" t="0" r="0" b="0"/>
              <a:pathLst>
                <a:path w="33872" h="33468" extrusionOk="0">
                  <a:moveTo>
                    <a:pt x="404" y="1"/>
                  </a:moveTo>
                  <a:lnTo>
                    <a:pt x="1" y="270"/>
                  </a:lnTo>
                  <a:lnTo>
                    <a:pt x="5243" y="9544"/>
                  </a:lnTo>
                  <a:lnTo>
                    <a:pt x="29167" y="33468"/>
                  </a:lnTo>
                  <a:lnTo>
                    <a:pt x="33871" y="33468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4300575" y="3218700"/>
              <a:ext cx="1078650" cy="1065175"/>
            </a:xfrm>
            <a:custGeom>
              <a:avLst/>
              <a:gdLst/>
              <a:ahLst/>
              <a:cxnLst/>
              <a:rect l="0" t="0" r="0" b="0"/>
              <a:pathLst>
                <a:path w="43146" h="42607" extrusionOk="0">
                  <a:moveTo>
                    <a:pt x="404" y="0"/>
                  </a:moveTo>
                  <a:lnTo>
                    <a:pt x="0" y="269"/>
                  </a:lnTo>
                  <a:lnTo>
                    <a:pt x="5377" y="9543"/>
                  </a:lnTo>
                  <a:lnTo>
                    <a:pt x="38441" y="42607"/>
                  </a:lnTo>
                  <a:lnTo>
                    <a:pt x="43145" y="42607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4169525" y="2990200"/>
              <a:ext cx="1307150" cy="1293675"/>
            </a:xfrm>
            <a:custGeom>
              <a:avLst/>
              <a:gdLst/>
              <a:ahLst/>
              <a:cxnLst/>
              <a:rect l="0" t="0" r="0" b="0"/>
              <a:pathLst>
                <a:path w="52286" h="51747" extrusionOk="0">
                  <a:moveTo>
                    <a:pt x="404" y="1"/>
                  </a:moveTo>
                  <a:lnTo>
                    <a:pt x="1" y="269"/>
                  </a:lnTo>
                  <a:lnTo>
                    <a:pt x="5242" y="9409"/>
                  </a:lnTo>
                  <a:lnTo>
                    <a:pt x="47581" y="51747"/>
                  </a:lnTo>
                  <a:lnTo>
                    <a:pt x="52285" y="51747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088875" y="2822200"/>
              <a:ext cx="1481875" cy="1461675"/>
            </a:xfrm>
            <a:custGeom>
              <a:avLst/>
              <a:gdLst/>
              <a:ahLst/>
              <a:cxnLst/>
              <a:rect l="0" t="0" r="0" b="0"/>
              <a:pathLst>
                <a:path w="59275" h="58467" extrusionOk="0">
                  <a:moveTo>
                    <a:pt x="807" y="0"/>
                  </a:moveTo>
                  <a:lnTo>
                    <a:pt x="1" y="1479"/>
                  </a:lnTo>
                  <a:lnTo>
                    <a:pt x="3227" y="6989"/>
                  </a:lnTo>
                  <a:lnTo>
                    <a:pt x="54705" y="58467"/>
                  </a:lnTo>
                  <a:lnTo>
                    <a:pt x="59274" y="5846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4102325" y="2761700"/>
              <a:ext cx="1565875" cy="1522175"/>
            </a:xfrm>
            <a:custGeom>
              <a:avLst/>
              <a:gdLst/>
              <a:ahLst/>
              <a:cxnLst/>
              <a:rect l="0" t="0" r="0" b="0"/>
              <a:pathLst>
                <a:path w="62635" h="60887" extrusionOk="0">
                  <a:moveTo>
                    <a:pt x="1748" y="1"/>
                  </a:moveTo>
                  <a:lnTo>
                    <a:pt x="0" y="2823"/>
                  </a:lnTo>
                  <a:lnTo>
                    <a:pt x="58064" y="60887"/>
                  </a:lnTo>
                  <a:lnTo>
                    <a:pt x="62634" y="6088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8" name="Shape 1458"/>
            <p:cNvSpPr/>
            <p:nvPr/>
          </p:nvSpPr>
          <p:spPr>
            <a:xfrm>
              <a:off x="4139275" y="2697875"/>
              <a:ext cx="1626375" cy="1586000"/>
            </a:xfrm>
            <a:custGeom>
              <a:avLst/>
              <a:gdLst/>
              <a:ahLst/>
              <a:cxnLst/>
              <a:rect l="0" t="0" r="0" b="0"/>
              <a:pathLst>
                <a:path w="65055" h="63440" extrusionOk="0">
                  <a:moveTo>
                    <a:pt x="1614" y="0"/>
                  </a:moveTo>
                  <a:lnTo>
                    <a:pt x="1" y="2957"/>
                  </a:lnTo>
                  <a:lnTo>
                    <a:pt x="60484" y="63440"/>
                  </a:lnTo>
                  <a:lnTo>
                    <a:pt x="65054" y="6344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172900" y="2637375"/>
              <a:ext cx="1690175" cy="1646500"/>
            </a:xfrm>
            <a:custGeom>
              <a:avLst/>
              <a:gdLst/>
              <a:ahLst/>
              <a:cxnLst/>
              <a:rect l="0" t="0" r="0" b="0"/>
              <a:pathLst>
                <a:path w="67607" h="65860" extrusionOk="0">
                  <a:moveTo>
                    <a:pt x="1747" y="1"/>
                  </a:moveTo>
                  <a:lnTo>
                    <a:pt x="0" y="2958"/>
                  </a:lnTo>
                  <a:lnTo>
                    <a:pt x="62903" y="65860"/>
                  </a:lnTo>
                  <a:lnTo>
                    <a:pt x="67607" y="65860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4209850" y="2576900"/>
              <a:ext cx="1750675" cy="1706975"/>
            </a:xfrm>
            <a:custGeom>
              <a:avLst/>
              <a:gdLst/>
              <a:ahLst/>
              <a:cxnLst/>
              <a:rect l="0" t="0" r="0" b="0"/>
              <a:pathLst>
                <a:path w="70027" h="68279" extrusionOk="0">
                  <a:moveTo>
                    <a:pt x="1613" y="1"/>
                  </a:moveTo>
                  <a:lnTo>
                    <a:pt x="0" y="2823"/>
                  </a:lnTo>
                  <a:lnTo>
                    <a:pt x="65322" y="68279"/>
                  </a:lnTo>
                  <a:lnTo>
                    <a:pt x="70027" y="6827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4243450" y="2513050"/>
              <a:ext cx="1814525" cy="1770825"/>
            </a:xfrm>
            <a:custGeom>
              <a:avLst/>
              <a:gdLst/>
              <a:ahLst/>
              <a:cxnLst/>
              <a:rect l="0" t="0" r="0" b="0"/>
              <a:pathLst>
                <a:path w="72581" h="70833" extrusionOk="0">
                  <a:moveTo>
                    <a:pt x="1748" y="1"/>
                  </a:moveTo>
                  <a:lnTo>
                    <a:pt x="1" y="2958"/>
                  </a:lnTo>
                  <a:lnTo>
                    <a:pt x="67876" y="70833"/>
                  </a:lnTo>
                  <a:lnTo>
                    <a:pt x="72581" y="70833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4280425" y="2452575"/>
              <a:ext cx="1875000" cy="1831300"/>
            </a:xfrm>
            <a:custGeom>
              <a:avLst/>
              <a:gdLst/>
              <a:ahLst/>
              <a:cxnLst/>
              <a:rect l="0" t="0" r="0" b="0"/>
              <a:pathLst>
                <a:path w="75000" h="73252" extrusionOk="0">
                  <a:moveTo>
                    <a:pt x="1613" y="1"/>
                  </a:moveTo>
                  <a:lnTo>
                    <a:pt x="0" y="2957"/>
                  </a:lnTo>
                  <a:lnTo>
                    <a:pt x="70295" y="73252"/>
                  </a:lnTo>
                  <a:lnTo>
                    <a:pt x="74999" y="73252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4314025" y="2392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1747" y="0"/>
                  </a:moveTo>
                  <a:lnTo>
                    <a:pt x="0" y="2957"/>
                  </a:lnTo>
                  <a:lnTo>
                    <a:pt x="72849" y="75671"/>
                  </a:lnTo>
                  <a:lnTo>
                    <a:pt x="77419" y="75671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4350975" y="232825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1748" y="1"/>
                  </a:moveTo>
                  <a:lnTo>
                    <a:pt x="1" y="2957"/>
                  </a:lnTo>
                  <a:lnTo>
                    <a:pt x="75269" y="78225"/>
                  </a:lnTo>
                  <a:lnTo>
                    <a:pt x="79839" y="78225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4384575" y="2267775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1748" y="0"/>
                  </a:moveTo>
                  <a:lnTo>
                    <a:pt x="1" y="2957"/>
                  </a:lnTo>
                  <a:lnTo>
                    <a:pt x="77823" y="80644"/>
                  </a:lnTo>
                  <a:lnTo>
                    <a:pt x="82392" y="80644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421550" y="2207275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747" y="1"/>
                  </a:moveTo>
                  <a:lnTo>
                    <a:pt x="0" y="2958"/>
                  </a:lnTo>
                  <a:lnTo>
                    <a:pt x="80107" y="83064"/>
                  </a:lnTo>
                  <a:lnTo>
                    <a:pt x="84811" y="83064"/>
                  </a:lnTo>
                  <a:lnTo>
                    <a:pt x="1747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4458500" y="2146800"/>
              <a:ext cx="2130375" cy="2137075"/>
            </a:xfrm>
            <a:custGeom>
              <a:avLst/>
              <a:gdLst/>
              <a:ahLst/>
              <a:cxnLst/>
              <a:rect l="0" t="0" r="0" b="0"/>
              <a:pathLst>
                <a:path w="85215" h="85483" extrusionOk="0">
                  <a:moveTo>
                    <a:pt x="1614" y="1"/>
                  </a:moveTo>
                  <a:lnTo>
                    <a:pt x="1" y="2823"/>
                  </a:lnTo>
                  <a:lnTo>
                    <a:pt x="82527" y="85483"/>
                  </a:lnTo>
                  <a:lnTo>
                    <a:pt x="84005" y="85483"/>
                  </a:lnTo>
                  <a:lnTo>
                    <a:pt x="85215" y="83467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4492100" y="2082950"/>
              <a:ext cx="2133750" cy="2163975"/>
            </a:xfrm>
            <a:custGeom>
              <a:avLst/>
              <a:gdLst/>
              <a:ahLst/>
              <a:cxnLst/>
              <a:rect l="0" t="0" r="0" b="0"/>
              <a:pathLst>
                <a:path w="85350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349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4529075" y="2022475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558"/>
                  </a:lnTo>
                  <a:lnTo>
                    <a:pt x="85214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4562675" y="1962000"/>
              <a:ext cx="2133725" cy="2160600"/>
            </a:xfrm>
            <a:custGeom>
              <a:avLst/>
              <a:gdLst/>
              <a:ahLst/>
              <a:cxnLst/>
              <a:rect l="0" t="0" r="0" b="0"/>
              <a:pathLst>
                <a:path w="85349" h="86424" extrusionOk="0">
                  <a:moveTo>
                    <a:pt x="1748" y="0"/>
                  </a:moveTo>
                  <a:lnTo>
                    <a:pt x="0" y="2957"/>
                  </a:lnTo>
                  <a:lnTo>
                    <a:pt x="83602" y="86424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4599625" y="1898150"/>
              <a:ext cx="2130375" cy="2163975"/>
            </a:xfrm>
            <a:custGeom>
              <a:avLst/>
              <a:gdLst/>
              <a:ahLst/>
              <a:cxnLst/>
              <a:rect l="0" t="0" r="0" b="0"/>
              <a:pathLst>
                <a:path w="85215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633225" y="1837675"/>
              <a:ext cx="2133750" cy="2163950"/>
            </a:xfrm>
            <a:custGeom>
              <a:avLst/>
              <a:gdLst/>
              <a:ahLst/>
              <a:cxnLst/>
              <a:rect l="0" t="0" r="0" b="0"/>
              <a:pathLst>
                <a:path w="85350" h="86558" extrusionOk="0">
                  <a:moveTo>
                    <a:pt x="1748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349" y="83601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4670200" y="1777175"/>
              <a:ext cx="2130375" cy="2160625"/>
            </a:xfrm>
            <a:custGeom>
              <a:avLst/>
              <a:gdLst/>
              <a:ahLst/>
              <a:cxnLst/>
              <a:rect l="0" t="0" r="0" b="0"/>
              <a:pathLst>
                <a:path w="85215" h="86425" extrusionOk="0">
                  <a:moveTo>
                    <a:pt x="1748" y="1"/>
                  </a:moveTo>
                  <a:lnTo>
                    <a:pt x="0" y="2958"/>
                  </a:lnTo>
                  <a:lnTo>
                    <a:pt x="83602" y="86424"/>
                  </a:lnTo>
                  <a:lnTo>
                    <a:pt x="85215" y="83467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4707150" y="1713350"/>
              <a:ext cx="2130375" cy="2163950"/>
            </a:xfrm>
            <a:custGeom>
              <a:avLst/>
              <a:gdLst/>
              <a:ahLst/>
              <a:cxnLst/>
              <a:rect l="0" t="0" r="0" b="0"/>
              <a:pathLst>
                <a:path w="85215" h="86558" extrusionOk="0">
                  <a:moveTo>
                    <a:pt x="1614" y="0"/>
                  </a:moveTo>
                  <a:lnTo>
                    <a:pt x="1" y="2957"/>
                  </a:lnTo>
                  <a:lnTo>
                    <a:pt x="83468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4740750" y="16528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748" y="1"/>
                  </a:moveTo>
                  <a:lnTo>
                    <a:pt x="1" y="2958"/>
                  </a:lnTo>
                  <a:lnTo>
                    <a:pt x="83602" y="86559"/>
                  </a:lnTo>
                  <a:lnTo>
                    <a:pt x="85215" y="8360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4777725" y="1592375"/>
              <a:ext cx="2130375" cy="2160600"/>
            </a:xfrm>
            <a:custGeom>
              <a:avLst/>
              <a:gdLst/>
              <a:ahLst/>
              <a:cxnLst/>
              <a:rect l="0" t="0" r="0" b="0"/>
              <a:pathLst>
                <a:path w="85215" h="86424" extrusionOk="0">
                  <a:moveTo>
                    <a:pt x="1613" y="1"/>
                  </a:moveTo>
                  <a:lnTo>
                    <a:pt x="0" y="2957"/>
                  </a:lnTo>
                  <a:lnTo>
                    <a:pt x="83467" y="86424"/>
                  </a:lnTo>
                  <a:lnTo>
                    <a:pt x="85215" y="83601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4811325" y="1531900"/>
              <a:ext cx="2133750" cy="2160600"/>
            </a:xfrm>
            <a:custGeom>
              <a:avLst/>
              <a:gdLst/>
              <a:ahLst/>
              <a:cxnLst/>
              <a:rect l="0" t="0" r="0" b="0"/>
              <a:pathLst>
                <a:path w="85350" h="86424" extrusionOk="0">
                  <a:moveTo>
                    <a:pt x="1748" y="0"/>
                  </a:moveTo>
                  <a:lnTo>
                    <a:pt x="0" y="2823"/>
                  </a:lnTo>
                  <a:lnTo>
                    <a:pt x="83602" y="86423"/>
                  </a:lnTo>
                  <a:lnTo>
                    <a:pt x="85349" y="83467"/>
                  </a:lnTo>
                  <a:lnTo>
                    <a:pt x="1748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4848275" y="1468050"/>
              <a:ext cx="2130400" cy="2163975"/>
            </a:xfrm>
            <a:custGeom>
              <a:avLst/>
              <a:gdLst/>
              <a:ahLst/>
              <a:cxnLst/>
              <a:rect l="0" t="0" r="0" b="0"/>
              <a:pathLst>
                <a:path w="85216" h="86559" extrusionOk="0">
                  <a:moveTo>
                    <a:pt x="1614" y="0"/>
                  </a:moveTo>
                  <a:lnTo>
                    <a:pt x="1" y="2957"/>
                  </a:lnTo>
                  <a:lnTo>
                    <a:pt x="83602" y="86558"/>
                  </a:lnTo>
                  <a:lnTo>
                    <a:pt x="85215" y="83601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4881875" y="1431100"/>
              <a:ext cx="2133750" cy="2140425"/>
            </a:xfrm>
            <a:custGeom>
              <a:avLst/>
              <a:gdLst/>
              <a:ahLst/>
              <a:cxnLst/>
              <a:rect l="0" t="0" r="0" b="0"/>
              <a:pathLst>
                <a:path w="85350" h="85617" extrusionOk="0">
                  <a:moveTo>
                    <a:pt x="1211" y="0"/>
                  </a:moveTo>
                  <a:lnTo>
                    <a:pt x="1" y="2016"/>
                  </a:lnTo>
                  <a:lnTo>
                    <a:pt x="83602" y="85617"/>
                  </a:lnTo>
                  <a:lnTo>
                    <a:pt x="85350" y="82660"/>
                  </a:lnTo>
                  <a:lnTo>
                    <a:pt x="2689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4928925" y="1431100"/>
              <a:ext cx="2120300" cy="2076600"/>
            </a:xfrm>
            <a:custGeom>
              <a:avLst/>
              <a:gdLst/>
              <a:ahLst/>
              <a:cxnLst/>
              <a:rect l="0" t="0" r="0" b="0"/>
              <a:pathLst>
                <a:path w="84812" h="83064" extrusionOk="0">
                  <a:moveTo>
                    <a:pt x="1" y="0"/>
                  </a:moveTo>
                  <a:lnTo>
                    <a:pt x="83199" y="83063"/>
                  </a:lnTo>
                  <a:lnTo>
                    <a:pt x="84812" y="8010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5026375" y="1431100"/>
              <a:ext cx="2059825" cy="2016100"/>
            </a:xfrm>
            <a:custGeom>
              <a:avLst/>
              <a:gdLst/>
              <a:ahLst/>
              <a:cxnLst/>
              <a:rect l="0" t="0" r="0" b="0"/>
              <a:pathLst>
                <a:path w="82393" h="80644" extrusionOk="0">
                  <a:moveTo>
                    <a:pt x="0" y="0"/>
                  </a:moveTo>
                  <a:lnTo>
                    <a:pt x="80645" y="80644"/>
                  </a:lnTo>
                  <a:lnTo>
                    <a:pt x="82392" y="77687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5123825" y="1431100"/>
              <a:ext cx="1995975" cy="1955625"/>
            </a:xfrm>
            <a:custGeom>
              <a:avLst/>
              <a:gdLst/>
              <a:ahLst/>
              <a:cxnLst/>
              <a:rect l="0" t="0" r="0" b="0"/>
              <a:pathLst>
                <a:path w="79839" h="78225" extrusionOk="0">
                  <a:moveTo>
                    <a:pt x="0" y="0"/>
                  </a:moveTo>
                  <a:lnTo>
                    <a:pt x="78225" y="78225"/>
                  </a:lnTo>
                  <a:lnTo>
                    <a:pt x="79838" y="75268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5221275" y="1431100"/>
              <a:ext cx="1935475" cy="1891775"/>
            </a:xfrm>
            <a:custGeom>
              <a:avLst/>
              <a:gdLst/>
              <a:ahLst/>
              <a:cxnLst/>
              <a:rect l="0" t="0" r="0" b="0"/>
              <a:pathLst>
                <a:path w="77419" h="75671" extrusionOk="0">
                  <a:moveTo>
                    <a:pt x="0" y="0"/>
                  </a:moveTo>
                  <a:lnTo>
                    <a:pt x="75671" y="75671"/>
                  </a:lnTo>
                  <a:lnTo>
                    <a:pt x="77419" y="72714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5318700" y="1431100"/>
              <a:ext cx="1875025" cy="1831300"/>
            </a:xfrm>
            <a:custGeom>
              <a:avLst/>
              <a:gdLst/>
              <a:ahLst/>
              <a:cxnLst/>
              <a:rect l="0" t="0" r="0" b="0"/>
              <a:pathLst>
                <a:path w="75001" h="73252" extrusionOk="0">
                  <a:moveTo>
                    <a:pt x="1" y="0"/>
                  </a:moveTo>
                  <a:lnTo>
                    <a:pt x="73253" y="73251"/>
                  </a:lnTo>
                  <a:lnTo>
                    <a:pt x="75000" y="7029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5416150" y="1431100"/>
              <a:ext cx="1811175" cy="1770825"/>
            </a:xfrm>
            <a:custGeom>
              <a:avLst/>
              <a:gdLst/>
              <a:ahLst/>
              <a:cxnLst/>
              <a:rect l="0" t="0" r="0" b="0"/>
              <a:pathLst>
                <a:path w="72447" h="70833" extrusionOk="0">
                  <a:moveTo>
                    <a:pt x="1" y="0"/>
                  </a:moveTo>
                  <a:lnTo>
                    <a:pt x="70699" y="70832"/>
                  </a:lnTo>
                  <a:lnTo>
                    <a:pt x="72446" y="67875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5510250" y="1431100"/>
              <a:ext cx="1754025" cy="1706975"/>
            </a:xfrm>
            <a:custGeom>
              <a:avLst/>
              <a:gdLst/>
              <a:ahLst/>
              <a:cxnLst/>
              <a:rect l="0" t="0" r="0" b="0"/>
              <a:pathLst>
                <a:path w="70161" h="68279" extrusionOk="0">
                  <a:moveTo>
                    <a:pt x="0" y="0"/>
                  </a:moveTo>
                  <a:lnTo>
                    <a:pt x="68413" y="68278"/>
                  </a:lnTo>
                  <a:lnTo>
                    <a:pt x="70161" y="65456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5607675" y="1431100"/>
              <a:ext cx="1690200" cy="1646500"/>
            </a:xfrm>
            <a:custGeom>
              <a:avLst/>
              <a:gdLst/>
              <a:ahLst/>
              <a:cxnLst/>
              <a:rect l="0" t="0" r="0" b="0"/>
              <a:pathLst>
                <a:path w="67608" h="65860" extrusionOk="0">
                  <a:moveTo>
                    <a:pt x="1" y="0"/>
                  </a:moveTo>
                  <a:lnTo>
                    <a:pt x="65995" y="65859"/>
                  </a:lnTo>
                  <a:lnTo>
                    <a:pt x="67608" y="62902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5705125" y="1431100"/>
              <a:ext cx="1629725" cy="1586000"/>
            </a:xfrm>
            <a:custGeom>
              <a:avLst/>
              <a:gdLst/>
              <a:ahLst/>
              <a:cxnLst/>
              <a:rect l="0" t="0" r="0" b="0"/>
              <a:pathLst>
                <a:path w="65189" h="63440" extrusionOk="0">
                  <a:moveTo>
                    <a:pt x="1" y="0"/>
                  </a:moveTo>
                  <a:lnTo>
                    <a:pt x="63441" y="63440"/>
                  </a:lnTo>
                  <a:lnTo>
                    <a:pt x="65188" y="60483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5802575" y="1431100"/>
              <a:ext cx="1565875" cy="1525525"/>
            </a:xfrm>
            <a:custGeom>
              <a:avLst/>
              <a:gdLst/>
              <a:ahLst/>
              <a:cxnLst/>
              <a:rect l="0" t="0" r="0" b="0"/>
              <a:pathLst>
                <a:path w="62635" h="61021" extrusionOk="0">
                  <a:moveTo>
                    <a:pt x="1" y="0"/>
                  </a:moveTo>
                  <a:lnTo>
                    <a:pt x="61021" y="61020"/>
                  </a:lnTo>
                  <a:lnTo>
                    <a:pt x="62634" y="5806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5900025" y="1431100"/>
              <a:ext cx="1481850" cy="1461675"/>
            </a:xfrm>
            <a:custGeom>
              <a:avLst/>
              <a:gdLst/>
              <a:ahLst/>
              <a:cxnLst/>
              <a:rect l="0" t="0" r="0" b="0"/>
              <a:pathLst>
                <a:path w="59274" h="58467" extrusionOk="0">
                  <a:moveTo>
                    <a:pt x="0" y="0"/>
                  </a:moveTo>
                  <a:lnTo>
                    <a:pt x="58468" y="58467"/>
                  </a:lnTo>
                  <a:lnTo>
                    <a:pt x="59274" y="57123"/>
                  </a:lnTo>
                  <a:lnTo>
                    <a:pt x="56048" y="5147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5997475" y="1431100"/>
              <a:ext cx="1307125" cy="1297025"/>
            </a:xfrm>
            <a:custGeom>
              <a:avLst/>
              <a:gdLst/>
              <a:ahLst/>
              <a:cxnLst/>
              <a:rect l="0" t="0" r="0" b="0"/>
              <a:pathLst>
                <a:path w="52285" h="51881" extrusionOk="0">
                  <a:moveTo>
                    <a:pt x="0" y="0"/>
                  </a:moveTo>
                  <a:lnTo>
                    <a:pt x="51747" y="51881"/>
                  </a:lnTo>
                  <a:lnTo>
                    <a:pt x="52285" y="51478"/>
                  </a:lnTo>
                  <a:lnTo>
                    <a:pt x="46908" y="42338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6094900" y="1431100"/>
              <a:ext cx="1075300" cy="1065175"/>
            </a:xfrm>
            <a:custGeom>
              <a:avLst/>
              <a:gdLst/>
              <a:ahLst/>
              <a:cxnLst/>
              <a:rect l="0" t="0" r="0" b="0"/>
              <a:pathLst>
                <a:path w="43012" h="42607" extrusionOk="0">
                  <a:moveTo>
                    <a:pt x="1" y="0"/>
                  </a:moveTo>
                  <a:lnTo>
                    <a:pt x="42608" y="42607"/>
                  </a:lnTo>
                  <a:lnTo>
                    <a:pt x="43011" y="42338"/>
                  </a:lnTo>
                  <a:lnTo>
                    <a:pt x="37769" y="33064"/>
                  </a:lnTo>
                  <a:lnTo>
                    <a:pt x="4571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6189000" y="1431100"/>
              <a:ext cx="850150" cy="836700"/>
            </a:xfrm>
            <a:custGeom>
              <a:avLst/>
              <a:gdLst/>
              <a:ahLst/>
              <a:cxnLst/>
              <a:rect l="0" t="0" r="0" b="0"/>
              <a:pathLst>
                <a:path w="34006" h="33468" extrusionOk="0">
                  <a:moveTo>
                    <a:pt x="0" y="0"/>
                  </a:moveTo>
                  <a:lnTo>
                    <a:pt x="33602" y="33467"/>
                  </a:lnTo>
                  <a:lnTo>
                    <a:pt x="34005" y="33198"/>
                  </a:lnTo>
                  <a:lnTo>
                    <a:pt x="28629" y="23924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6286450" y="1431100"/>
              <a:ext cx="618300" cy="608200"/>
            </a:xfrm>
            <a:custGeom>
              <a:avLst/>
              <a:gdLst/>
              <a:ahLst/>
              <a:cxnLst/>
              <a:rect l="0" t="0" r="0" b="0"/>
              <a:pathLst>
                <a:path w="24732" h="24328" extrusionOk="0">
                  <a:moveTo>
                    <a:pt x="0" y="0"/>
                  </a:moveTo>
                  <a:lnTo>
                    <a:pt x="24328" y="24328"/>
                  </a:lnTo>
                  <a:lnTo>
                    <a:pt x="24731" y="23924"/>
                  </a:lnTo>
                  <a:lnTo>
                    <a:pt x="19489" y="1478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6383900" y="1431100"/>
              <a:ext cx="389800" cy="376350"/>
            </a:xfrm>
            <a:custGeom>
              <a:avLst/>
              <a:gdLst/>
              <a:ahLst/>
              <a:cxnLst/>
              <a:rect l="0" t="0" r="0" b="0"/>
              <a:pathLst>
                <a:path w="15592" h="15054" extrusionOk="0">
                  <a:moveTo>
                    <a:pt x="0" y="0"/>
                  </a:moveTo>
                  <a:lnTo>
                    <a:pt x="15188" y="15054"/>
                  </a:lnTo>
                  <a:lnTo>
                    <a:pt x="15591" y="14785"/>
                  </a:lnTo>
                  <a:lnTo>
                    <a:pt x="10215" y="5645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6481325" y="1431100"/>
              <a:ext cx="157950" cy="147850"/>
            </a:xfrm>
            <a:custGeom>
              <a:avLst/>
              <a:gdLst/>
              <a:ahLst/>
              <a:cxnLst/>
              <a:rect l="0" t="0" r="0" b="0"/>
              <a:pathLst>
                <a:path w="6318" h="5914" extrusionOk="0">
                  <a:moveTo>
                    <a:pt x="1" y="0"/>
                  </a:moveTo>
                  <a:lnTo>
                    <a:pt x="5915" y="5914"/>
                  </a:lnTo>
                  <a:lnTo>
                    <a:pt x="6318" y="5645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497" name="Shape 1497"/>
          <p:cNvGrpSpPr/>
          <p:nvPr/>
        </p:nvGrpSpPr>
        <p:grpSpPr>
          <a:xfrm>
            <a:off x="144761" y="1255574"/>
            <a:ext cx="1032404" cy="1032467"/>
            <a:chOff x="6654650" y="3665275"/>
            <a:chExt cx="409100" cy="409125"/>
          </a:xfrm>
        </p:grpSpPr>
        <p:sp>
          <p:nvSpPr>
            <p:cNvPr id="1498" name="Shape 149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1500" name="Shape 1500"/>
          <p:cNvGrpSpPr/>
          <p:nvPr/>
        </p:nvGrpSpPr>
        <p:grpSpPr>
          <a:xfrm rot="-731900">
            <a:off x="484962" y="343376"/>
            <a:ext cx="688564" cy="688680"/>
            <a:chOff x="570875" y="4322250"/>
            <a:chExt cx="443300" cy="443325"/>
          </a:xfrm>
        </p:grpSpPr>
        <p:sp>
          <p:nvSpPr>
            <p:cNvPr id="1501" name="Shape 150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505" name="Shape 1505"/>
          <p:cNvSpPr/>
          <p:nvPr/>
        </p:nvSpPr>
        <p:spPr>
          <a:xfrm>
            <a:off x="882208" y="2168693"/>
            <a:ext cx="260931" cy="249145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6" name="Shape 1506"/>
          <p:cNvSpPr/>
          <p:nvPr/>
        </p:nvSpPr>
        <p:spPr>
          <a:xfrm rot="2327381">
            <a:off x="1220785" y="1598881"/>
            <a:ext cx="443468" cy="42338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07" name="Shape 1507"/>
          <p:cNvSpPr/>
          <p:nvPr/>
        </p:nvSpPr>
        <p:spPr>
          <a:xfrm rot="2327012">
            <a:off x="470631" y="2267397"/>
            <a:ext cx="183443" cy="17512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1413"/>
          <p:cNvSpPr txBox="1">
            <a:spLocks noGrp="1"/>
          </p:cNvSpPr>
          <p:nvPr>
            <p:ph type="ctrTitle" idx="4294967295"/>
          </p:nvPr>
        </p:nvSpPr>
        <p:spPr>
          <a:xfrm>
            <a:off x="1706567" y="2063747"/>
            <a:ext cx="7452909" cy="1160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2800" dirty="0"/>
              <a:t> </a:t>
            </a:r>
            <a:br>
              <a:rPr lang="en" sz="2800" dirty="0"/>
            </a:br>
            <a:r>
              <a:rPr lang="en-US" altLang="en-US" sz="2800" dirty="0">
                <a:sym typeface="Muli"/>
              </a:rPr>
              <a:t>2.3 </a:t>
            </a:r>
            <a:r>
              <a:rPr lang="en-US" altLang="en-US" sz="28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Explore CRUD operations using Python and relational database</a:t>
            </a:r>
            <a:br>
              <a:rPr lang="en" sz="2800" dirty="0"/>
            </a:b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31207458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CRUD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58813" y="683415"/>
            <a:ext cx="7253496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b="1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</a:t>
            </a: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CRUD operation: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C: Create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R: Read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U: Update</a:t>
            </a:r>
          </a:p>
          <a:p>
            <a:pPr marL="1657350" lvl="3" indent="-285750" eaLnBrk="1"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FFC000"/>
                </a:solidFill>
                <a:latin typeface="Muli"/>
              </a:rPr>
              <a:t>D: Delete. </a:t>
            </a: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  <a:p>
            <a:pPr lvl="1" eaLnBrk="1" hangingPunct="1"/>
            <a:endParaRPr lang="en-US" dirty="0">
              <a:solidFill>
                <a:srgbClr val="FFC000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465140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SQLite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B341F-CE20-2E17-610B-F15BA6741600}"/>
              </a:ext>
            </a:extLst>
          </p:cNvPr>
          <p:cNvSpPr txBox="1"/>
          <p:nvPr/>
        </p:nvSpPr>
        <p:spPr>
          <a:xfrm>
            <a:off x="1777214" y="1169830"/>
            <a:ext cx="64693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FFC000"/>
                </a:solidFill>
                <a:latin typeface="Muli"/>
              </a:rPr>
              <a:t>In this tutorial, we will work with the SQLite3 database programmatically using Python.</a:t>
            </a: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SQLite in general is a server-less database that you can use within almost all programming languages including Python. 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Server-less means there is no need to install a separate server to work with SQLite so you can connect directly with the database.  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SQLite is a lightweight database that can provide a relational database management system with zero-configuration because there is no need to configure or set up anything to use it.</a:t>
            </a:r>
          </a:p>
          <a:p>
            <a:pPr marL="285750" indent="-285750" algn="just">
              <a:buFontTx/>
              <a:buChar char="-"/>
            </a:pPr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Tx/>
              <a:buChar char="-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We will use SQLite version 3 or SQLite3, so let’s get started.</a:t>
            </a:r>
          </a:p>
          <a:p>
            <a:pPr marL="285750" indent="-285750" algn="just">
              <a:buFontTx/>
              <a:buChar char="-"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570327448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2393355" y="279903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Create Connection: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64331" y="916009"/>
            <a:ext cx="6834475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To use SQLite3 in Python, first of all, you will have to import the sqlite3 module and then create a connection object which will connect us to the database and will let us execute the SQL statements.</a:t>
            </a: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algn="just"/>
            <a:endParaRPr lang="en-US" sz="1600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  <a:latin typeface="Muli"/>
              </a:rPr>
              <a:t> You can create a connection object using the connect() function as follows: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F421C59-6693-4275-BE3F-6D53604A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46" y="2054782"/>
            <a:ext cx="923111" cy="22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D5BC9C-A917-44D7-A2FF-675B772F3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755" y="3442544"/>
            <a:ext cx="2518832" cy="189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6A53A-0C34-5C9D-1329-F016410C7F0C}"/>
              </a:ext>
            </a:extLst>
          </p:cNvPr>
          <p:cNvSpPr txBox="1"/>
          <p:nvPr/>
        </p:nvSpPr>
        <p:spPr>
          <a:xfrm>
            <a:off x="460736" y="3880891"/>
            <a:ext cx="8338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Muli"/>
              </a:rPr>
              <a:t>That will create a new file with the name ‘</a:t>
            </a:r>
            <a:r>
              <a:rPr lang="en-US" dirty="0" err="1">
                <a:solidFill>
                  <a:srgbClr val="FFC000"/>
                </a:solidFill>
                <a:latin typeface="Muli"/>
              </a:rPr>
              <a:t>example</a:t>
            </a:r>
            <a:r>
              <a:rPr lang="en-US" sz="1400" dirty="0" err="1">
                <a:solidFill>
                  <a:srgbClr val="FFC000"/>
                </a:solidFill>
                <a:latin typeface="Muli"/>
              </a:rPr>
              <a:t>.db</a:t>
            </a:r>
            <a:r>
              <a:rPr lang="en-US" sz="1400" dirty="0">
                <a:solidFill>
                  <a:srgbClr val="FFC000"/>
                </a:solidFill>
                <a:latin typeface="Muli"/>
              </a:rPr>
              <a:t>’ ….Now is the time to check our root directory and verify if </a:t>
            </a:r>
            <a:r>
              <a:rPr lang="en-US" sz="1400" dirty="0" err="1">
                <a:solidFill>
                  <a:srgbClr val="FFC000"/>
                </a:solidFill>
                <a:latin typeface="Muli"/>
              </a:rPr>
              <a:t>example.db</a:t>
            </a:r>
            <a:r>
              <a:rPr lang="en-US" sz="1400" dirty="0">
                <a:solidFill>
                  <a:srgbClr val="FFC000"/>
                </a:solidFill>
                <a:latin typeface="Muli"/>
              </a:rPr>
              <a:t> is generated !</a:t>
            </a:r>
          </a:p>
        </p:txBody>
      </p:sp>
    </p:spTree>
    <p:extLst>
      <p:ext uri="{BB962C8B-B14F-4D97-AF65-F5344CB8AC3E}">
        <p14:creationId xmlns:p14="http://schemas.microsoft.com/office/powerpoint/2010/main" val="389433171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title"/>
          </p:nvPr>
        </p:nvSpPr>
        <p:spPr>
          <a:xfrm>
            <a:off x="1964331" y="331305"/>
            <a:ext cx="6528741" cy="5660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200" dirty="0"/>
              <a:t>Create (</a:t>
            </a:r>
            <a:r>
              <a:rPr lang="en-US" sz="3200" dirty="0" err="1"/>
              <a:t>Con’d</a:t>
            </a:r>
            <a:r>
              <a:rPr lang="en-US" sz="3200" dirty="0"/>
              <a:t>)</a:t>
            </a:r>
            <a:endParaRPr lang="en" sz="3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331" y="1985438"/>
            <a:ext cx="493436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lang="en-US" altLang="en-US" sz="1200" dirty="0">
              <a:solidFill>
                <a:srgbClr val="FFC000"/>
              </a:solidFill>
              <a:latin typeface="Muli"/>
              <a:ea typeface="Muli"/>
              <a:cs typeface="Muli"/>
            </a:endParaRPr>
          </a:p>
          <a:p>
            <a:pPr lvl="0"/>
            <a:r>
              <a:rPr lang="en-US" altLang="en-US" sz="1200" dirty="0">
                <a:solidFill>
                  <a:srgbClr val="C6DAEC"/>
                </a:solidFill>
                <a:latin typeface="Muli"/>
                <a:ea typeface="Muli"/>
                <a:cs typeface="Muli"/>
              </a:rPr>
              <a:t>  </a:t>
            </a:r>
          </a:p>
          <a:p>
            <a:pPr lvl="0"/>
            <a:endParaRPr lang="en-US" altLang="en-US" sz="1200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lvl="0"/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  <a:p>
            <a:pPr marL="342900" lvl="0" indent="-342900">
              <a:buFont typeface="+mj-lt"/>
              <a:buAutoNum type="arabicPeriod"/>
            </a:pPr>
            <a:endParaRPr lang="en-US" altLang="en-US" dirty="0">
              <a:solidFill>
                <a:srgbClr val="C6DAEC"/>
              </a:solidFill>
              <a:latin typeface="Muli"/>
              <a:ea typeface="Muli"/>
              <a:cs typeface="Muli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86728" y="897368"/>
            <a:ext cx="7083943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dirty="0">
                <a:solidFill>
                  <a:srgbClr val="FFC000"/>
                </a:solidFill>
                <a:latin typeface="Muli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execute SQLite statements in Python, you need a cursor object. You can create it using the cursor() method.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The SQLite3 cursor is a method of the connection object.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To Summarize, in order to execute the SQLite3 statements, you should establish a connection at first (as you did in the earlier slide) and then create an object of the cursor using the connection object as follows: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Mul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latin typeface="Muli"/>
              </a:rPr>
              <a:t> Now we can use the cursor object to call the execute() method to execute any SQL queries (Next slide)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FFC000"/>
              </a:solidFill>
              <a:latin typeface="Muli"/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030BD88-8708-467D-81D2-D329F45E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59" y="3205145"/>
            <a:ext cx="1882113" cy="2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00146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23271</TotalTime>
  <Words>3228</Words>
  <Application>Microsoft Office PowerPoint</Application>
  <PresentationFormat>On-screen Show (16:9)</PresentationFormat>
  <Paragraphs>557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Muli</vt:lpstr>
      <vt:lpstr>Nixie One</vt:lpstr>
      <vt:lpstr>Segoe UI</vt:lpstr>
      <vt:lpstr>Verdana</vt:lpstr>
      <vt:lpstr>Wingdings</vt:lpstr>
      <vt:lpstr>Imogen template</vt:lpstr>
      <vt:lpstr>AML-2203 Advanced Python AI and ML Tools</vt:lpstr>
      <vt:lpstr>Lecture2 2. Evaluate database and Python interactions</vt:lpstr>
      <vt:lpstr>     2.1 Use Python modules to connect to a relational database </vt:lpstr>
      <vt:lpstr>Relational Databases</vt:lpstr>
      <vt:lpstr>     2.3 Explore CRUD operations using Python and relational database </vt:lpstr>
      <vt:lpstr>CRUD</vt:lpstr>
      <vt:lpstr>SQLite</vt:lpstr>
      <vt:lpstr>Create Connection:</vt:lpstr>
      <vt:lpstr>Create (Con’d)</vt:lpstr>
      <vt:lpstr>Create a Table</vt:lpstr>
      <vt:lpstr>Insert</vt:lpstr>
      <vt:lpstr>Insert</vt:lpstr>
      <vt:lpstr>Read</vt:lpstr>
      <vt:lpstr>Read</vt:lpstr>
      <vt:lpstr>Update</vt:lpstr>
      <vt:lpstr>Delete</vt:lpstr>
      <vt:lpstr>     2.4 Use Python modules to connect to a non-relational database </vt:lpstr>
      <vt:lpstr>Non-Relational Databases</vt:lpstr>
      <vt:lpstr>Install MongoDB</vt:lpstr>
      <vt:lpstr>Python modules for NoSQL</vt:lpstr>
      <vt:lpstr>     2.5 Explore CRUD operations using Python and non-relational database </vt:lpstr>
      <vt:lpstr>Insert one record</vt:lpstr>
      <vt:lpstr>Return the _id Field </vt:lpstr>
      <vt:lpstr>Insert Multiple Documents,  (with Specified IDs)</vt:lpstr>
      <vt:lpstr>Check if Database Exists</vt:lpstr>
      <vt:lpstr>Check if Collection Exists</vt:lpstr>
      <vt:lpstr>Read one record</vt:lpstr>
      <vt:lpstr>Read (Limit the Result)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one record</vt:lpstr>
      <vt:lpstr>Update many record</vt:lpstr>
      <vt:lpstr>Delete One Document</vt:lpstr>
      <vt:lpstr>Delete Many Documents </vt:lpstr>
      <vt:lpstr>Delete All Documents in a Collection</vt:lpstr>
      <vt:lpstr>Drop Collection</vt:lpstr>
      <vt:lpstr>Any questions so far? Any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/>
  <cp:lastModifiedBy>Vahid Hadavi</cp:lastModifiedBy>
  <cp:revision>1069</cp:revision>
  <dcterms:modified xsi:type="dcterms:W3CDTF">2023-02-12T01:58:32Z</dcterms:modified>
  <cp:version>Version2</cp:version>
</cp:coreProperties>
</file>